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50" r:id="rId5"/>
    <p:sldMasterId id="2147483652" r:id="rId6"/>
    <p:sldMasterId id="2147483679" r:id="rId7"/>
  </p:sldMasterIdLst>
  <p:notesMasterIdLst>
    <p:notesMasterId r:id="rId30"/>
  </p:notesMasterIdLst>
  <p:handoutMasterIdLst>
    <p:handoutMasterId r:id="rId31"/>
  </p:handoutMasterIdLst>
  <p:sldIdLst>
    <p:sldId id="2451" r:id="rId8"/>
    <p:sldId id="2656" r:id="rId9"/>
    <p:sldId id="2663" r:id="rId10"/>
    <p:sldId id="2666" r:id="rId11"/>
    <p:sldId id="2677" r:id="rId12"/>
    <p:sldId id="2674" r:id="rId13"/>
    <p:sldId id="2675" r:id="rId14"/>
    <p:sldId id="2678" r:id="rId15"/>
    <p:sldId id="2681" r:id="rId16"/>
    <p:sldId id="2671" r:id="rId17"/>
    <p:sldId id="2679" r:id="rId18"/>
    <p:sldId id="2680" r:id="rId19"/>
    <p:sldId id="2669" r:id="rId20"/>
    <p:sldId id="2672" r:id="rId21"/>
    <p:sldId id="256" r:id="rId22"/>
    <p:sldId id="2670" r:id="rId23"/>
    <p:sldId id="257" r:id="rId24"/>
    <p:sldId id="259" r:id="rId25"/>
    <p:sldId id="258" r:id="rId26"/>
    <p:sldId id="262" r:id="rId27"/>
    <p:sldId id="261" r:id="rId28"/>
    <p:sldId id="343" r:id="rId29"/>
  </p:sldIdLst>
  <p:sldSz cx="12192000" cy="6858000"/>
  <p:notesSz cx="7104063" cy="10234613"/>
  <p:custDataLst>
    <p:tags r:id="rId32"/>
  </p:custData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6C6D4F7-67C4-4C49-AF1B-2FFD9C9683A2}">
          <p14:sldIdLst>
            <p14:sldId id="2451"/>
            <p14:sldId id="2656"/>
          </p14:sldIdLst>
        </p14:section>
        <p14:section name="第 2 节" id="{C11F3F68-C11F-481D-A135-55F17B4C4F16}">
          <p14:sldIdLst>
            <p14:sldId id="2663"/>
          </p14:sldIdLst>
        </p14:section>
        <p14:section name="第 3 节" id="{82B1FB9C-8B39-483E-9642-737ADCECE792}">
          <p14:sldIdLst>
            <p14:sldId id="2666"/>
          </p14:sldIdLst>
        </p14:section>
        <p14:section name="摘要部分" id="{9990D32F-F279-46BC-9D48-D53F884C889D}">
          <p14:sldIdLst>
            <p14:sldId id="2677"/>
          </p14:sldIdLst>
        </p14:section>
        <p14:section name="第 1 节" id="{BAB33F20-D261-4301-82CF-151BCE5150DE}">
          <p14:sldIdLst>
            <p14:sldId id="2674"/>
          </p14:sldIdLst>
        </p14:section>
        <p14:section name="第 2 节" id="{DAA4BF68-D50F-4124-954C-3A5BBBFEB7E9}">
          <p14:sldIdLst>
            <p14:sldId id="2675"/>
          </p14:sldIdLst>
        </p14:section>
        <p14:section name="第 3 节" id="{93146FAD-186A-4F02-A801-72C0A9C555AB}">
          <p14:sldIdLst>
            <p14:sldId id="2678"/>
          </p14:sldIdLst>
        </p14:section>
        <p14:section name="摘要部分" id="{A4C63053-20B1-4AD4-8862-90E1EE83C4E1}">
          <p14:sldIdLst/>
        </p14:section>
        <p14:section name="第 1 节" id="{102EB338-196D-4020-AC35-3B1173EF3245}">
          <p14:sldIdLst>
            <p14:sldId id="2681"/>
          </p14:sldIdLst>
        </p14:section>
        <p14:section name="第 1 节" id="{E06EB50F-9A5B-4677-88A5-EE643E7BE655}">
          <p14:sldIdLst>
            <p14:sldId id="2671"/>
          </p14:sldIdLst>
        </p14:section>
        <p14:section name="第 1 节" id="{E3A4C083-85EE-4D90-B62A-0CCA26B441B9}">
          <p14:sldIdLst>
            <p14:sldId id="2679"/>
          </p14:sldIdLst>
        </p14:section>
        <p14:section name="第 2 节" id="{2B07B9B5-00A9-4117-B937-8FB7E7F457FF}">
          <p14:sldIdLst>
            <p14:sldId id="2680"/>
          </p14:sldIdLst>
        </p14:section>
        <p14:section name="第 3 节" id="{1FA4472B-F212-4321-8288-AA5C68A52BC6}">
          <p14:sldIdLst>
            <p14:sldId id="2669"/>
            <p14:sldId id="2672"/>
            <p14:sldId id="256"/>
            <p14:sldId id="2670"/>
            <p14:sldId id="257"/>
            <p14:sldId id="259"/>
            <p14:sldId id="258"/>
            <p14:sldId id="262"/>
            <p14:sldId id="261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bias Dillmann" initials="TDI" lastIdx="1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9900"/>
    <a:srgbClr val="00B050"/>
    <a:srgbClr val="BF4200"/>
    <a:srgbClr val="FFDECC"/>
    <a:srgbClr val="666666"/>
    <a:srgbClr val="DCDEE0"/>
    <a:srgbClr val="FF5800"/>
    <a:srgbClr val="FFFF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102A9-8310-4765-A935-A1911B00CA55}"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0506" autoAdjust="0"/>
  </p:normalViewPr>
  <p:slideViewPr>
    <p:cSldViewPr snapToObjects="1">
      <p:cViewPr varScale="1">
        <p:scale>
          <a:sx n="117" d="100"/>
          <a:sy n="117" d="100"/>
        </p:scale>
        <p:origin x="19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3" d="100"/>
          <a:sy n="83" d="100"/>
        </p:scale>
        <p:origin x="3852" y="96"/>
      </p:cViewPr>
      <p:guideLst>
        <p:guide orient="horz" pos="3224"/>
        <p:guide pos="223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5877BEA-FA5E-1B42-A13D-40AB379A1490}" type="datetimeFigureOut">
              <a:rPr lang="de-DE" smtClean="0"/>
              <a:t>10.11.2023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C02C7C3-2692-2249-A40F-022AEAA21B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0D87F2F-7E9B-5340-9267-0CCBE961676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5CBCFFD-BB00-CC40-8AFD-EB9D88805D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30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88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57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1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16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8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93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1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67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9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BCFFD-BB00-CC40-8AFD-EB9D88805D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1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lines+3-columns+pictu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50000" y="5910263"/>
            <a:ext cx="3554696" cy="4010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37B82"/>
                </a:solidFill>
                <a:latin typeface="Calibri Light" panose="020F0302020204030204"/>
              </a:defRPr>
            </a:lvl1pPr>
          </a:lstStyle>
          <a:p>
            <a:pPr lvl="0"/>
            <a:r>
              <a:rPr lang="de-DE" dirty="0"/>
              <a:t>Add </a:t>
            </a:r>
            <a:r>
              <a:rPr lang="de-DE" dirty="0" err="1"/>
              <a:t>underline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322195" y="5910263"/>
            <a:ext cx="3554696" cy="4010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37B82"/>
                </a:solidFill>
                <a:latin typeface="Calibri Light" panose="020F0302020204030204"/>
              </a:defRPr>
            </a:lvl1pPr>
          </a:lstStyle>
          <a:p>
            <a:pPr lvl="0"/>
            <a:r>
              <a:rPr lang="de-DE" dirty="0"/>
              <a:t>Add </a:t>
            </a:r>
            <a:r>
              <a:rPr lang="de-DE" dirty="0" err="1"/>
              <a:t>underline</a:t>
            </a:r>
            <a:endParaRPr lang="de-DE" dirty="0"/>
          </a:p>
        </p:txBody>
      </p:sp>
      <p:sp>
        <p:nvSpPr>
          <p:cNvPr id="24" name="Textplatzhalt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194390" y="5910263"/>
            <a:ext cx="3554696" cy="4010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37B82"/>
                </a:solidFill>
                <a:latin typeface="Calibri Light" panose="020F0302020204030204"/>
              </a:defRPr>
            </a:lvl1pPr>
          </a:lstStyle>
          <a:p>
            <a:pPr lvl="0"/>
            <a:r>
              <a:rPr lang="de-DE" dirty="0"/>
              <a:t>Add </a:t>
            </a:r>
            <a:r>
              <a:rPr lang="de-DE" dirty="0" err="1"/>
              <a:t>underline</a:t>
            </a:r>
            <a:endParaRPr lang="de-DE" dirty="0"/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38" hasCustomPrompt="1"/>
          </p:nvPr>
        </p:nvSpPr>
        <p:spPr>
          <a:xfrm>
            <a:off x="8194390" y="3987800"/>
            <a:ext cx="3554696" cy="1916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37" hasCustomPrompt="1"/>
          </p:nvPr>
        </p:nvSpPr>
        <p:spPr>
          <a:xfrm>
            <a:off x="4322195" y="3987800"/>
            <a:ext cx="3554696" cy="1916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36" hasCustomPrompt="1"/>
          </p:nvPr>
        </p:nvSpPr>
        <p:spPr>
          <a:xfrm>
            <a:off x="450000" y="3987800"/>
            <a:ext cx="3554696" cy="1916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0" y="1879301"/>
            <a:ext cx="3554696" cy="2111405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322196" y="1879301"/>
            <a:ext cx="3554696" cy="2113786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9" name="Textplatzhalt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194391" y="1879301"/>
            <a:ext cx="3554696" cy="2111405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lumn+picture-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Add title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1879302"/>
            <a:ext cx="4513262" cy="4431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0" y="1879302"/>
            <a:ext cx="5341200" cy="4431012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5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lumn+picture-2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Add title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8194675" y="1879302"/>
            <a:ext cx="3563937" cy="4429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0" y="1879302"/>
            <a:ext cx="7427175" cy="4429424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5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-full form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012901" y="4401000"/>
            <a:ext cx="428592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de-DE" sz="3000" dirty="0" smtClean="0">
                <a:solidFill>
                  <a:srgbClr val="FFFFFF"/>
                </a:solidFill>
              </a:defRPr>
            </a:lvl1pPr>
          </a:lstStyle>
          <a:p>
            <a:pPr marL="0" lvl="0" defTabSz="457200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+placehold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981075"/>
            <a:ext cx="12192000" cy="58769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012901" y="4401000"/>
            <a:ext cx="428592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de-DE" sz="3000" dirty="0" smtClean="0">
                <a:solidFill>
                  <a:srgbClr val="FFFFFF"/>
                </a:solidFill>
              </a:defRPr>
            </a:lvl1pPr>
          </a:lstStyle>
          <a:p>
            <a:pPr marL="0" lvl="0" defTabSz="457200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Headlin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450000" y="1879301"/>
            <a:ext cx="10157678" cy="4429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Headline+picture+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9" y="1879301"/>
            <a:ext cx="1556852" cy="133567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37B82"/>
                </a:solidFill>
                <a:latin typeface="Calibri Light" panose="020F0302020204030204"/>
              </a:defRPr>
            </a:lvl1pPr>
          </a:lstStyle>
          <a:p>
            <a:pPr lvl="0"/>
            <a:r>
              <a:rPr lang="de-DE" dirty="0"/>
              <a:t>Add </a:t>
            </a:r>
            <a:r>
              <a:rPr lang="de-DE" dirty="0" err="1"/>
              <a:t>underline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 hasCustomPrompt="1"/>
          </p:nvPr>
        </p:nvSpPr>
        <p:spPr>
          <a:xfrm>
            <a:off x="450000" y="1879302"/>
            <a:ext cx="9678448" cy="4429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Headline+picture+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50000" y="5404993"/>
            <a:ext cx="3554696" cy="90636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37B82"/>
                </a:solidFill>
                <a:latin typeface="Calibri Light" panose="020F0302020204030204"/>
              </a:defRPr>
            </a:lvl1pPr>
          </a:lstStyle>
          <a:p>
            <a:pPr lvl="0"/>
            <a:r>
              <a:rPr lang="de-DE" dirty="0"/>
              <a:t>Add </a:t>
            </a:r>
            <a:r>
              <a:rPr lang="de-DE" dirty="0" err="1"/>
              <a:t>underline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0157462" y="4113076"/>
            <a:ext cx="1591624" cy="21982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37B82"/>
                </a:solidFill>
                <a:latin typeface="Calibri Light" panose="020F0302020204030204"/>
              </a:defRPr>
            </a:lvl1pPr>
          </a:lstStyle>
          <a:p>
            <a:pPr lvl="0"/>
            <a:r>
              <a:rPr lang="de-DE" dirty="0"/>
              <a:t>Add </a:t>
            </a:r>
            <a:r>
              <a:rPr lang="de-DE" dirty="0" err="1"/>
              <a:t>underline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7" hasCustomPrompt="1"/>
          </p:nvPr>
        </p:nvSpPr>
        <p:spPr>
          <a:xfrm>
            <a:off x="450000" y="1879301"/>
            <a:ext cx="3554696" cy="3381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21" hasCustomPrompt="1"/>
          </p:nvPr>
        </p:nvSpPr>
        <p:spPr>
          <a:xfrm>
            <a:off x="4322195" y="1879301"/>
            <a:ext cx="3554696" cy="19136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94390" y="1879301"/>
            <a:ext cx="3554696" cy="19136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23" hasCustomPrompt="1"/>
          </p:nvPr>
        </p:nvSpPr>
        <p:spPr>
          <a:xfrm>
            <a:off x="4322194" y="4113076"/>
            <a:ext cx="5736206" cy="21982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Picture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hart-pie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450000" y="1879301"/>
            <a:ext cx="10157678" cy="4429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Add title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1769359" y="2250132"/>
            <a:ext cx="7518961" cy="36877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Chart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hart-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450000" y="1879301"/>
            <a:ext cx="11299088" cy="4429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Add title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5412" y="5955808"/>
            <a:ext cx="203049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axis</a:t>
            </a:r>
            <a:r>
              <a:rPr lang="de-DE" dirty="0"/>
              <a:t> title (</a:t>
            </a:r>
            <a:r>
              <a:rPr lang="de-DE" dirty="0" err="1"/>
              <a:t>units</a:t>
            </a:r>
            <a:r>
              <a:rPr lang="de-DE" dirty="0"/>
              <a:t>)</a:t>
            </a:r>
          </a:p>
        </p:txBody>
      </p:sp>
      <p:sp>
        <p:nvSpPr>
          <p:cNvPr id="5" name="Diagrammplatzhalt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908124" y="2248211"/>
            <a:ext cx="10382840" cy="36916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Chart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range-Intellig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hart-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450000" y="1879301"/>
            <a:ext cx="11299088" cy="4429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Add title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08124" y="1942471"/>
            <a:ext cx="2030492" cy="2769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axis</a:t>
            </a:r>
            <a:r>
              <a:rPr lang="de-DE" dirty="0"/>
              <a:t> title (</a:t>
            </a:r>
            <a:r>
              <a:rPr lang="de-DE" dirty="0" err="1"/>
              <a:t>units</a:t>
            </a:r>
            <a:r>
              <a:rPr lang="de-DE" dirty="0"/>
              <a:t>)</a:t>
            </a:r>
          </a:p>
        </p:txBody>
      </p:sp>
      <p:sp>
        <p:nvSpPr>
          <p:cNvPr id="5" name="Diagrammplatzhalt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908124" y="2248211"/>
            <a:ext cx="10382840" cy="36916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Chart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hart-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450000" y="1879301"/>
            <a:ext cx="11299088" cy="4429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Add title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95264" y="5955808"/>
            <a:ext cx="203049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axis</a:t>
            </a:r>
            <a:r>
              <a:rPr lang="de-DE" dirty="0"/>
              <a:t> title (</a:t>
            </a:r>
            <a:r>
              <a:rPr lang="de-DE" dirty="0" err="1"/>
              <a:t>units</a:t>
            </a:r>
            <a:r>
              <a:rPr lang="de-DE" dirty="0"/>
              <a:t>)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08124" y="1942471"/>
            <a:ext cx="2030492" cy="2769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axis</a:t>
            </a:r>
            <a:r>
              <a:rPr lang="de-DE" dirty="0"/>
              <a:t> title (</a:t>
            </a:r>
            <a:r>
              <a:rPr lang="de-DE" dirty="0" err="1"/>
              <a:t>units</a:t>
            </a:r>
            <a:r>
              <a:rPr lang="de-DE" dirty="0"/>
              <a:t>)</a:t>
            </a:r>
          </a:p>
        </p:txBody>
      </p:sp>
      <p:sp>
        <p:nvSpPr>
          <p:cNvPr id="5" name="Diagrammplatzhalt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908124" y="2248211"/>
            <a:ext cx="10382840" cy="36916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Chart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Four charts-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6258294" y="4159893"/>
            <a:ext cx="5490794" cy="215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450000" y="4159893"/>
            <a:ext cx="5490794" cy="215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6258294" y="1879301"/>
            <a:ext cx="5490794" cy="215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450000" y="1879301"/>
            <a:ext cx="5490794" cy="215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tx1"/>
              </a:solidFill>
            </a:endParaRP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81255" y="1926926"/>
            <a:ext cx="4102100" cy="138499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sz="900">
                <a:solidFill>
                  <a:schemeClr val="tx1"/>
                </a:solidFill>
              </a:defRPr>
            </a:lvl1pPr>
            <a:lvl2pPr marL="457200" indent="0" algn="l">
              <a:spcBef>
                <a:spcPts val="0"/>
              </a:spcBef>
              <a:buFontTx/>
              <a:buNone/>
              <a:defRPr sz="900"/>
            </a:lvl2pPr>
            <a:lvl3pPr marL="914400" indent="0" algn="l">
              <a:spcBef>
                <a:spcPts val="0"/>
              </a:spcBef>
              <a:buFontTx/>
              <a:buNone/>
              <a:defRPr sz="900"/>
            </a:lvl3pPr>
            <a:lvl4pPr marL="1371600" indent="0" algn="l">
              <a:spcBef>
                <a:spcPts val="0"/>
              </a:spcBef>
              <a:buFontTx/>
              <a:buNone/>
              <a:defRPr sz="900"/>
            </a:lvl4pPr>
            <a:lvl5pPr marL="1828800" indent="0" algn="l">
              <a:spcBef>
                <a:spcPts val="0"/>
              </a:spcBef>
              <a:buFontTx/>
              <a:buNone/>
              <a:defRPr sz="900"/>
            </a:lvl5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axis</a:t>
            </a:r>
            <a:r>
              <a:rPr lang="de-DE" dirty="0"/>
              <a:t> title (</a:t>
            </a:r>
            <a:r>
              <a:rPr lang="de-DE" dirty="0" err="1"/>
              <a:t>units</a:t>
            </a:r>
            <a:r>
              <a:rPr lang="de-DE" dirty="0"/>
              <a:t>)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537236" y="1926926"/>
            <a:ext cx="4102100" cy="138499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sz="900">
                <a:solidFill>
                  <a:schemeClr val="tx1"/>
                </a:solidFill>
              </a:defRPr>
            </a:lvl1pPr>
            <a:lvl2pPr marL="457200" indent="0" algn="l">
              <a:spcBef>
                <a:spcPts val="0"/>
              </a:spcBef>
              <a:buFontTx/>
              <a:buNone/>
              <a:defRPr sz="900"/>
            </a:lvl2pPr>
            <a:lvl3pPr marL="914400" indent="0" algn="l">
              <a:spcBef>
                <a:spcPts val="0"/>
              </a:spcBef>
              <a:buFontTx/>
              <a:buNone/>
              <a:defRPr sz="900"/>
            </a:lvl3pPr>
            <a:lvl4pPr marL="1371600" indent="0" algn="l">
              <a:spcBef>
                <a:spcPts val="0"/>
              </a:spcBef>
              <a:buFontTx/>
              <a:buNone/>
              <a:defRPr sz="900"/>
            </a:lvl4pPr>
            <a:lvl5pPr marL="1828800" indent="0" algn="l">
              <a:spcBef>
                <a:spcPts val="0"/>
              </a:spcBef>
              <a:buFontTx/>
              <a:buNone/>
              <a:defRPr sz="900"/>
            </a:lvl5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axis</a:t>
            </a:r>
            <a:r>
              <a:rPr lang="de-DE" dirty="0"/>
              <a:t> title (</a:t>
            </a:r>
            <a:r>
              <a:rPr lang="de-DE" dirty="0" err="1"/>
              <a:t>units</a:t>
            </a:r>
            <a:r>
              <a:rPr lang="de-DE" dirty="0"/>
              <a:t>)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81255" y="4207518"/>
            <a:ext cx="4102100" cy="138499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sz="900">
                <a:solidFill>
                  <a:schemeClr val="tx1"/>
                </a:solidFill>
              </a:defRPr>
            </a:lvl1pPr>
            <a:lvl2pPr marL="457200" indent="0" algn="l">
              <a:spcBef>
                <a:spcPts val="0"/>
              </a:spcBef>
              <a:buFontTx/>
              <a:buNone/>
              <a:defRPr sz="900"/>
            </a:lvl2pPr>
            <a:lvl3pPr marL="914400" indent="0" algn="l">
              <a:spcBef>
                <a:spcPts val="0"/>
              </a:spcBef>
              <a:buFontTx/>
              <a:buNone/>
              <a:defRPr sz="900"/>
            </a:lvl3pPr>
            <a:lvl4pPr marL="1371600" indent="0" algn="l">
              <a:spcBef>
                <a:spcPts val="0"/>
              </a:spcBef>
              <a:buFontTx/>
              <a:buNone/>
              <a:defRPr sz="900"/>
            </a:lvl4pPr>
            <a:lvl5pPr marL="1828800" indent="0" algn="l">
              <a:spcBef>
                <a:spcPts val="0"/>
              </a:spcBef>
              <a:buFontTx/>
              <a:buNone/>
              <a:defRPr sz="900"/>
            </a:lvl5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axis</a:t>
            </a:r>
            <a:r>
              <a:rPr lang="de-DE" dirty="0"/>
              <a:t> title (</a:t>
            </a:r>
            <a:r>
              <a:rPr lang="de-DE" dirty="0" err="1"/>
              <a:t>units</a:t>
            </a:r>
            <a:r>
              <a:rPr lang="de-DE" dirty="0"/>
              <a:t>)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537236" y="4207518"/>
            <a:ext cx="4102100" cy="138499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sz="900">
                <a:solidFill>
                  <a:schemeClr val="tx1"/>
                </a:solidFill>
              </a:defRPr>
            </a:lvl1pPr>
            <a:lvl2pPr marL="457200" indent="0" algn="l">
              <a:spcBef>
                <a:spcPts val="0"/>
              </a:spcBef>
              <a:buFontTx/>
              <a:buNone/>
              <a:defRPr sz="900"/>
            </a:lvl2pPr>
            <a:lvl3pPr marL="914400" indent="0" algn="l">
              <a:spcBef>
                <a:spcPts val="0"/>
              </a:spcBef>
              <a:buFontTx/>
              <a:buNone/>
              <a:defRPr sz="900"/>
            </a:lvl3pPr>
            <a:lvl4pPr marL="1371600" indent="0" algn="l">
              <a:spcBef>
                <a:spcPts val="0"/>
              </a:spcBef>
              <a:buFontTx/>
              <a:buNone/>
              <a:defRPr sz="900"/>
            </a:lvl4pPr>
            <a:lvl5pPr marL="1828800" indent="0" algn="l">
              <a:spcBef>
                <a:spcPts val="0"/>
              </a:spcBef>
              <a:buFontTx/>
              <a:buNone/>
              <a:defRPr sz="900"/>
            </a:lvl5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axis</a:t>
            </a:r>
            <a:r>
              <a:rPr lang="de-DE" dirty="0"/>
              <a:t> title (</a:t>
            </a:r>
            <a:r>
              <a:rPr lang="de-DE" dirty="0" err="1"/>
              <a:t>units</a:t>
            </a:r>
            <a:r>
              <a:rPr lang="de-DE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Add title</a:t>
            </a:r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25" hasCustomPrompt="1"/>
          </p:nvPr>
        </p:nvSpPr>
        <p:spPr>
          <a:xfrm>
            <a:off x="781255" y="2093426"/>
            <a:ext cx="4828284" cy="18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Chart</a:t>
            </a:r>
          </a:p>
        </p:txBody>
      </p:sp>
      <p:sp>
        <p:nvSpPr>
          <p:cNvPr id="27" name="Diagrammplatzhalter 5"/>
          <p:cNvSpPr>
            <a:spLocks noGrp="1"/>
          </p:cNvSpPr>
          <p:nvPr>
            <p:ph type="chart" sz="quarter" idx="26" hasCustomPrompt="1"/>
          </p:nvPr>
        </p:nvSpPr>
        <p:spPr>
          <a:xfrm>
            <a:off x="6537236" y="2093426"/>
            <a:ext cx="4932911" cy="18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Chart</a:t>
            </a:r>
          </a:p>
        </p:txBody>
      </p:sp>
      <p:sp>
        <p:nvSpPr>
          <p:cNvPr id="28" name="Diagrammplatzhalter 5"/>
          <p:cNvSpPr>
            <a:spLocks noGrp="1"/>
          </p:cNvSpPr>
          <p:nvPr>
            <p:ph type="chart" sz="quarter" idx="27" hasCustomPrompt="1"/>
          </p:nvPr>
        </p:nvSpPr>
        <p:spPr>
          <a:xfrm>
            <a:off x="781255" y="4374018"/>
            <a:ext cx="4828284" cy="18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Chart</a:t>
            </a:r>
          </a:p>
        </p:txBody>
      </p:sp>
      <p:sp>
        <p:nvSpPr>
          <p:cNvPr id="29" name="Diagrammplatzhalter 5"/>
          <p:cNvSpPr>
            <a:spLocks noGrp="1"/>
          </p:cNvSpPr>
          <p:nvPr>
            <p:ph type="chart" sz="quarter" idx="28" hasCustomPrompt="1"/>
          </p:nvPr>
        </p:nvSpPr>
        <p:spPr>
          <a:xfrm>
            <a:off x="6537236" y="4374018"/>
            <a:ext cx="4932911" cy="18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Chart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>
          <a:xfrm>
            <a:off x="442517" y="1879301"/>
            <a:ext cx="11299088" cy="4429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0" hasCustomPrompt="1"/>
          </p:nvPr>
        </p:nvSpPr>
        <p:spPr>
          <a:xfrm>
            <a:off x="1157767" y="2248211"/>
            <a:ext cx="9868588" cy="36916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0" y="512763"/>
            <a:ext cx="12192000" cy="579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Media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Video_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94675" y="1879302"/>
            <a:ext cx="3554413" cy="4429424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 hasCustomPrompt="1"/>
          </p:nvPr>
        </p:nvSpPr>
        <p:spPr>
          <a:xfrm>
            <a:off x="450000" y="1879301"/>
            <a:ext cx="7427175" cy="41419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Media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Final/Sepe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1854323"/>
            <a:ext cx="10638367" cy="984885"/>
          </a:xfrm>
        </p:spPr>
        <p:txBody>
          <a:bodyPr vert="horz" wrap="square" lIns="0" tIns="0" rIns="0" bIns="0" rtlCol="0" anchor="t">
            <a:noAutofit/>
          </a:bodyPr>
          <a:lstStyle>
            <a:lvl1pPr>
              <a:defRPr lang="de-DE" sz="3200" b="0" dirty="0"/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nal/Sepe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" descr="kreis_orange.png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7452760" y="1385392"/>
            <a:ext cx="4739240" cy="5472608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1854323"/>
            <a:ext cx="10638367" cy="984885"/>
          </a:xfrm>
        </p:spPr>
        <p:txBody>
          <a:bodyPr vert="horz" wrap="square" lIns="0" tIns="0" rIns="0" bIns="0" rtlCol="0" anchor="t">
            <a:noAutofit/>
          </a:bodyPr>
          <a:lstStyle>
            <a:lvl1pPr>
              <a:defRPr lang="de-DE" sz="3200" b="0" dirty="0"/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244572" y="152636"/>
            <a:ext cx="864096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36000" rIns="72000" bIns="3600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err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71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15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0000" y="2132857"/>
            <a:ext cx="10605540" cy="650178"/>
          </a:xfrm>
          <a:prstGeom prst="rect">
            <a:avLst/>
          </a:prstGeom>
        </p:spPr>
        <p:txBody>
          <a:bodyPr vert="horz" lIns="0" tIns="0" rIns="0" anchor="t" anchorCtr="0">
            <a:sp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FontTx/>
              <a:buNone/>
              <a:defRPr sz="5000" baseline="0">
                <a:solidFill>
                  <a:srgbClr val="737B82"/>
                </a:solidFill>
                <a:latin typeface="Calibri" panose="020F0502020204030204"/>
              </a:defRPr>
            </a:lvl1pPr>
          </a:lstStyle>
          <a:p>
            <a:pPr lvl="0"/>
            <a:r>
              <a:rPr lang="de-DE" dirty="0"/>
              <a:t>Add presentation title</a:t>
            </a:r>
          </a:p>
        </p:txBody>
      </p:sp>
      <p:pic>
        <p:nvPicPr>
          <p:cNvPr id="5" name="Bild 4" descr="kuka_orange-intelligenz_mit_claim-weiss_141205_seb.ai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588137" y="420825"/>
            <a:ext cx="1804804" cy="4572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0" y="2953655"/>
            <a:ext cx="10636251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de-DE" dirty="0"/>
              <a:t>Add presentation sub-title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2020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0000" y="2787799"/>
            <a:ext cx="10605540" cy="650178"/>
          </a:xfrm>
          <a:prstGeom prst="rect">
            <a:avLst/>
          </a:prstGeom>
        </p:spPr>
        <p:txBody>
          <a:bodyPr vert="horz" lIns="0" tIns="0" rIns="0" anchor="t" anchorCtr="0">
            <a:sp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FontTx/>
              <a:buNone/>
              <a:defRPr sz="5000" baseline="0">
                <a:solidFill>
                  <a:srgbClr val="737B82"/>
                </a:solidFill>
                <a:latin typeface="Calibri" panose="020F0502020204030204"/>
              </a:defRPr>
            </a:lvl1pPr>
          </a:lstStyle>
          <a:p>
            <a:pPr lvl="0"/>
            <a:r>
              <a:rPr lang="de-DE" dirty="0"/>
              <a:t>Add presentation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0" y="5939393"/>
            <a:ext cx="10636251" cy="369332"/>
          </a:xfrm>
          <a:prstGeom prst="rect">
            <a:avLst/>
          </a:prstGeom>
        </p:spPr>
        <p:txBody>
          <a:bodyPr anchor="b">
            <a:spAutoFit/>
          </a:bodyPr>
          <a:lstStyle>
            <a:lvl1pPr marL="273050" indent="-273050">
              <a:buFont typeface="Arial" panose="020B0604020202020204" pitchFamily="34" charset="0"/>
              <a:buChar char="•"/>
              <a:defRPr sz="2400"/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324162" y="6461760"/>
            <a:ext cx="7632387" cy="2709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noAutofit/>
          </a:bodyPr>
          <a:lstStyle/>
          <a:p>
            <a:pPr algn="ctr"/>
            <a:endParaRPr lang="en-US" err="1"/>
          </a:p>
        </p:txBody>
      </p:sp>
      <p:cxnSp>
        <p:nvCxnSpPr>
          <p:cNvPr id="9" name="Gerade Verbindung 13"/>
          <p:cNvCxnSpPr/>
          <p:nvPr userDrawn="1"/>
        </p:nvCxnSpPr>
        <p:spPr>
          <a:xfrm>
            <a:off x="2383367" y="216608"/>
            <a:ext cx="0" cy="572878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80704" y="2384884"/>
            <a:ext cx="7977188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headline</a:t>
            </a:r>
            <a:endParaRPr lang="de-DE" dirty="0"/>
          </a:p>
        </p:txBody>
      </p:sp>
      <p:pic>
        <p:nvPicPr>
          <p:cNvPr id="11" name="Grafik 10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363600"/>
            <a:ext cx="1696822" cy="289560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2601119" y="253217"/>
            <a:ext cx="844153" cy="49966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3200" b="0" u="none">
                <a:latin typeface="+mj-lt"/>
              </a:rPr>
              <a:t>2020 </a:t>
            </a:r>
          </a:p>
        </p:txBody>
      </p:sp>
      <p:grpSp>
        <p:nvGrpSpPr>
          <p:cNvPr id="13" name="Gruppieren 7"/>
          <p:cNvGrpSpPr/>
          <p:nvPr userDrawn="1">
            <p:custDataLst>
              <p:tags r:id="rId1"/>
            </p:custDataLst>
          </p:nvPr>
        </p:nvGrpSpPr>
        <p:grpSpPr>
          <a:xfrm>
            <a:off x="11311470" y="291414"/>
            <a:ext cx="441350" cy="475200"/>
            <a:chOff x="9297103" y="2991962"/>
            <a:chExt cx="2156150" cy="2321512"/>
          </a:xfrm>
          <a:solidFill>
            <a:srgbClr val="E3E5E6"/>
          </a:solidFill>
        </p:grpSpPr>
        <p:sp>
          <p:nvSpPr>
            <p:cNvPr id="14" name="Freihandform 13"/>
            <p:cNvSpPr/>
            <p:nvPr/>
          </p:nvSpPr>
          <p:spPr>
            <a:xfrm>
              <a:off x="10057840" y="29919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5" name="Freihandform 14"/>
            <p:cNvSpPr/>
            <p:nvPr/>
          </p:nvSpPr>
          <p:spPr>
            <a:xfrm rot="7200000">
              <a:off x="10057840" y="4120744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 rot="14400000">
              <a:off x="9094420" y="35554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2020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2" y="316975"/>
            <a:ext cx="935635" cy="160304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>
          <a:xfrm>
            <a:off x="1665551" y="252000"/>
            <a:ext cx="52097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b="0" u="none">
                <a:latin typeface="+mn-lt"/>
              </a:rPr>
              <a:t>2020 </a:t>
            </a:r>
          </a:p>
        </p:txBody>
      </p:sp>
      <p:cxnSp>
        <p:nvCxnSpPr>
          <p:cNvPr id="23" name="Gerade Verbindung 49"/>
          <p:cNvCxnSpPr/>
          <p:nvPr userDrawn="1"/>
        </p:nvCxnSpPr>
        <p:spPr>
          <a:xfrm>
            <a:off x="1523023" y="238332"/>
            <a:ext cx="0" cy="317589"/>
          </a:xfrm>
          <a:prstGeom prst="line">
            <a:avLst/>
          </a:prstGeom>
          <a:ln w="63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7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11378092" y="209846"/>
            <a:ext cx="381000" cy="410222"/>
            <a:chOff x="9297103" y="2991962"/>
            <a:chExt cx="2156150" cy="2321512"/>
          </a:xfrm>
          <a:solidFill>
            <a:srgbClr val="E3E5E6"/>
          </a:solidFill>
        </p:grpSpPr>
        <p:sp>
          <p:nvSpPr>
            <p:cNvPr id="17" name="Freihandform 16"/>
            <p:cNvSpPr/>
            <p:nvPr/>
          </p:nvSpPr>
          <p:spPr>
            <a:xfrm>
              <a:off x="10057840" y="29919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8" name="Freihandform 17"/>
            <p:cNvSpPr/>
            <p:nvPr/>
          </p:nvSpPr>
          <p:spPr>
            <a:xfrm rot="7200000">
              <a:off x="10057840" y="4120744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9" name="Freihandform 18"/>
            <p:cNvSpPr/>
            <p:nvPr/>
          </p:nvSpPr>
          <p:spPr>
            <a:xfrm rot="14400000">
              <a:off x="9094420" y="35554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Integral Org.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0000" y="2787799"/>
            <a:ext cx="10605540" cy="650178"/>
          </a:xfrm>
          <a:prstGeom prst="rect">
            <a:avLst/>
          </a:prstGeom>
        </p:spPr>
        <p:txBody>
          <a:bodyPr vert="horz" lIns="0" tIns="0" rIns="0" anchor="t" anchorCtr="0">
            <a:sp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FontTx/>
              <a:buNone/>
              <a:defRPr sz="5000" baseline="0">
                <a:solidFill>
                  <a:srgbClr val="737B82"/>
                </a:solidFill>
                <a:latin typeface="Calibri" panose="020F0502020204030204"/>
              </a:defRPr>
            </a:lvl1pPr>
          </a:lstStyle>
          <a:p>
            <a:pPr lvl="0"/>
            <a:r>
              <a:rPr lang="de-DE" dirty="0"/>
              <a:t>Add presentation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0" y="5939393"/>
            <a:ext cx="10636251" cy="369332"/>
          </a:xfrm>
          <a:prstGeom prst="rect">
            <a:avLst/>
          </a:prstGeom>
        </p:spPr>
        <p:txBody>
          <a:bodyPr anchor="b">
            <a:spAutoFit/>
          </a:bodyPr>
          <a:lstStyle>
            <a:lvl1pPr marL="273050" indent="-273050">
              <a:buFont typeface="Arial" panose="020B0604020202020204" pitchFamily="34" charset="0"/>
              <a:buChar char="•"/>
              <a:defRPr sz="2400"/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324162" y="6461760"/>
            <a:ext cx="7632387" cy="2709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noAutofit/>
          </a:bodyPr>
          <a:lstStyle/>
          <a:p>
            <a:pPr algn="ctr"/>
            <a:endParaRPr lang="en-US" err="1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80704" y="2384884"/>
            <a:ext cx="7977188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headline</a:t>
            </a:r>
            <a:endParaRPr lang="de-DE" dirty="0"/>
          </a:p>
        </p:txBody>
      </p:sp>
      <p:pic>
        <p:nvPicPr>
          <p:cNvPr id="11" name="Grafik 10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363600"/>
            <a:ext cx="1696822" cy="289560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2601119" y="253217"/>
            <a:ext cx="844153" cy="49966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3200" b="0" u="none">
                <a:latin typeface="+mj-lt"/>
              </a:rPr>
              <a:t>2020 </a:t>
            </a:r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2383367" y="216608"/>
            <a:ext cx="0" cy="1005767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 userDrawn="1"/>
        </p:nvSpPr>
        <p:spPr>
          <a:xfrm>
            <a:off x="2622550" y="759293"/>
            <a:ext cx="142677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u="none">
                <a:latin typeface="+mj-lt"/>
              </a:rPr>
              <a:t>Integral</a:t>
            </a:r>
            <a:r>
              <a:rPr lang="de-DE" sz="1200" u="none" baseline="0">
                <a:latin typeface="+mj-lt"/>
              </a:rPr>
              <a:t> Organizational</a:t>
            </a:r>
          </a:p>
          <a:p>
            <a:pPr>
              <a:lnSpc>
                <a:spcPts val="1400"/>
              </a:lnSpc>
            </a:pPr>
            <a:r>
              <a:rPr lang="de-DE" sz="1200" u="none" baseline="0">
                <a:latin typeface="+mj-lt"/>
              </a:rPr>
              <a:t>Transformation</a:t>
            </a:r>
            <a:endParaRPr lang="de-DE" sz="1200" u="none">
              <a:latin typeface="+mj-lt"/>
            </a:endParaRPr>
          </a:p>
        </p:txBody>
      </p:sp>
      <p:grpSp>
        <p:nvGrpSpPr>
          <p:cNvPr id="12" name="Gruppieren 7"/>
          <p:cNvGrpSpPr/>
          <p:nvPr userDrawn="1">
            <p:custDataLst>
              <p:tags r:id="rId1"/>
            </p:custDataLst>
          </p:nvPr>
        </p:nvGrpSpPr>
        <p:grpSpPr>
          <a:xfrm>
            <a:off x="11311470" y="291414"/>
            <a:ext cx="441350" cy="475200"/>
            <a:chOff x="9297103" y="2991962"/>
            <a:chExt cx="2156150" cy="2321512"/>
          </a:xfrm>
          <a:solidFill>
            <a:srgbClr val="E3E5E6"/>
          </a:solidFill>
        </p:grpSpPr>
        <p:sp>
          <p:nvSpPr>
            <p:cNvPr id="16" name="Freihandform 15"/>
            <p:cNvSpPr/>
            <p:nvPr/>
          </p:nvSpPr>
          <p:spPr>
            <a:xfrm>
              <a:off x="10057840" y="29919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7" name="Freihandform 16"/>
            <p:cNvSpPr/>
            <p:nvPr/>
          </p:nvSpPr>
          <p:spPr>
            <a:xfrm rot="7200000">
              <a:off x="10057840" y="4120744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8" name="Freihandform 17"/>
            <p:cNvSpPr/>
            <p:nvPr/>
          </p:nvSpPr>
          <p:spPr>
            <a:xfrm rot="14400000">
              <a:off x="9094420" y="35554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Integral Org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>
          <a:xfrm>
            <a:off x="1674651" y="542330"/>
            <a:ext cx="832284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ts val="800"/>
              </a:lnSpc>
            </a:pPr>
            <a:r>
              <a:rPr lang="de-DE" sz="700" u="none"/>
              <a:t>Integral</a:t>
            </a:r>
            <a:r>
              <a:rPr lang="de-DE" sz="700" u="none" baseline="0"/>
              <a:t> Organizational</a:t>
            </a:r>
          </a:p>
          <a:p>
            <a:pPr>
              <a:lnSpc>
                <a:spcPts val="800"/>
              </a:lnSpc>
            </a:pPr>
            <a:r>
              <a:rPr lang="de-DE" sz="700" u="none" baseline="0"/>
              <a:t>Transformation</a:t>
            </a:r>
            <a:endParaRPr lang="de-DE" sz="700" u="none"/>
          </a:p>
        </p:txBody>
      </p:sp>
      <p:grpSp>
        <p:nvGrpSpPr>
          <p:cNvPr id="13" name="Gruppieren 7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11378092" y="209846"/>
            <a:ext cx="381000" cy="410222"/>
            <a:chOff x="9297103" y="2991962"/>
            <a:chExt cx="2156150" cy="2321512"/>
          </a:xfrm>
          <a:solidFill>
            <a:srgbClr val="E3E5E6"/>
          </a:solidFill>
        </p:grpSpPr>
        <p:sp>
          <p:nvSpPr>
            <p:cNvPr id="14" name="Freihandform 13"/>
            <p:cNvSpPr/>
            <p:nvPr/>
          </p:nvSpPr>
          <p:spPr>
            <a:xfrm>
              <a:off x="10057840" y="29919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5" name="Freihandform 14"/>
            <p:cNvSpPr/>
            <p:nvPr/>
          </p:nvSpPr>
          <p:spPr>
            <a:xfrm rot="7200000">
              <a:off x="10057840" y="4120744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 rot="14400000">
              <a:off x="9094420" y="35554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18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2" y="316975"/>
            <a:ext cx="935635" cy="160304"/>
          </a:xfrm>
          <a:prstGeom prst="rect">
            <a:avLst/>
          </a:prstGeom>
        </p:spPr>
      </p:pic>
      <p:sp>
        <p:nvSpPr>
          <p:cNvPr id="19" name="Rechteck 18"/>
          <p:cNvSpPr/>
          <p:nvPr userDrawn="1"/>
        </p:nvSpPr>
        <p:spPr>
          <a:xfrm>
            <a:off x="1665551" y="252000"/>
            <a:ext cx="52097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b="0" u="none">
                <a:latin typeface="+mn-lt"/>
              </a:rPr>
              <a:t>2020 </a:t>
            </a:r>
          </a:p>
        </p:txBody>
      </p:sp>
      <p:cxnSp>
        <p:nvCxnSpPr>
          <p:cNvPr id="20" name="Gerade Verbindung 49"/>
          <p:cNvCxnSpPr/>
          <p:nvPr userDrawn="1"/>
        </p:nvCxnSpPr>
        <p:spPr>
          <a:xfrm>
            <a:off x="1523023" y="238331"/>
            <a:ext cx="0" cy="576000"/>
          </a:xfrm>
          <a:prstGeom prst="line">
            <a:avLst/>
          </a:prstGeom>
          <a:ln w="63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Power 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0000" y="2787799"/>
            <a:ext cx="10605540" cy="650178"/>
          </a:xfrm>
          <a:prstGeom prst="rect">
            <a:avLst/>
          </a:prstGeom>
        </p:spPr>
        <p:txBody>
          <a:bodyPr vert="horz" lIns="0" tIns="0" rIns="0" anchor="t" anchorCtr="0">
            <a:spAutoFit/>
          </a:bodyPr>
          <a:lstStyle>
            <a:lvl1pPr marL="0" indent="0" algn="l">
              <a:lnSpc>
                <a:spcPts val="5000"/>
              </a:lnSpc>
              <a:spcBef>
                <a:spcPts val="0"/>
              </a:spcBef>
              <a:buFontTx/>
              <a:buNone/>
              <a:defRPr sz="5000" baseline="0">
                <a:solidFill>
                  <a:srgbClr val="737B82"/>
                </a:solidFill>
                <a:latin typeface="Calibri" panose="020F0502020204030204"/>
              </a:defRPr>
            </a:lvl1pPr>
          </a:lstStyle>
          <a:p>
            <a:pPr lvl="0"/>
            <a:r>
              <a:rPr lang="de-DE" dirty="0"/>
              <a:t>Add presentation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0" y="5939393"/>
            <a:ext cx="10636251" cy="369332"/>
          </a:xfrm>
          <a:prstGeom prst="rect">
            <a:avLst/>
          </a:prstGeom>
        </p:spPr>
        <p:txBody>
          <a:bodyPr anchor="b">
            <a:spAutoFit/>
          </a:bodyPr>
          <a:lstStyle>
            <a:lvl1pPr marL="273050" indent="-273050">
              <a:buFont typeface="Arial" panose="020B0604020202020204" pitchFamily="34" charset="0"/>
              <a:buChar char="•"/>
              <a:defRPr sz="2400"/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324162" y="6461760"/>
            <a:ext cx="7632387" cy="2709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noAutofit/>
          </a:bodyPr>
          <a:lstStyle/>
          <a:p>
            <a:pPr algn="ctr"/>
            <a:endParaRPr lang="en-US" err="1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80704" y="2384884"/>
            <a:ext cx="7977188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headline</a:t>
            </a:r>
            <a:endParaRPr lang="de-DE" dirty="0"/>
          </a:p>
        </p:txBody>
      </p:sp>
      <p:pic>
        <p:nvPicPr>
          <p:cNvPr id="11" name="Grafik 10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363600"/>
            <a:ext cx="1696822" cy="289560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2601119" y="253217"/>
            <a:ext cx="844153" cy="49966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3200" b="0" u="none">
                <a:latin typeface="+mj-lt"/>
              </a:rPr>
              <a:t>2020 </a:t>
            </a:r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2383367" y="216608"/>
            <a:ext cx="0" cy="82800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 userDrawn="1"/>
        </p:nvSpPr>
        <p:spPr>
          <a:xfrm>
            <a:off x="2622550" y="759293"/>
            <a:ext cx="615361" cy="1795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u="none">
                <a:latin typeface="+mj-lt"/>
              </a:rPr>
              <a:t>Power On</a:t>
            </a:r>
          </a:p>
        </p:txBody>
      </p:sp>
      <p:grpSp>
        <p:nvGrpSpPr>
          <p:cNvPr id="12" name="Gruppieren 7"/>
          <p:cNvGrpSpPr/>
          <p:nvPr userDrawn="1">
            <p:custDataLst>
              <p:tags r:id="rId1"/>
            </p:custDataLst>
          </p:nvPr>
        </p:nvGrpSpPr>
        <p:grpSpPr>
          <a:xfrm>
            <a:off x="11311470" y="291414"/>
            <a:ext cx="441350" cy="475200"/>
            <a:chOff x="9297103" y="2991962"/>
            <a:chExt cx="2156150" cy="2321512"/>
          </a:xfrm>
          <a:solidFill>
            <a:srgbClr val="E3E5E6"/>
          </a:solidFill>
        </p:grpSpPr>
        <p:sp>
          <p:nvSpPr>
            <p:cNvPr id="16" name="Freihandform 15"/>
            <p:cNvSpPr/>
            <p:nvPr/>
          </p:nvSpPr>
          <p:spPr>
            <a:xfrm>
              <a:off x="10057840" y="29919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7" name="Freihandform 16"/>
            <p:cNvSpPr/>
            <p:nvPr/>
          </p:nvSpPr>
          <p:spPr>
            <a:xfrm rot="7200000">
              <a:off x="10057840" y="4120744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8" name="Freihandform 17"/>
            <p:cNvSpPr/>
            <p:nvPr/>
          </p:nvSpPr>
          <p:spPr>
            <a:xfrm rot="14400000">
              <a:off x="9094420" y="35554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Power 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uppieren 7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11378092" y="209846"/>
            <a:ext cx="381000" cy="410222"/>
            <a:chOff x="9297103" y="2991962"/>
            <a:chExt cx="2156150" cy="2321512"/>
          </a:xfrm>
          <a:solidFill>
            <a:srgbClr val="E3E5E6"/>
          </a:solidFill>
        </p:grpSpPr>
        <p:sp>
          <p:nvSpPr>
            <p:cNvPr id="14" name="Freihandform 13"/>
            <p:cNvSpPr/>
            <p:nvPr/>
          </p:nvSpPr>
          <p:spPr>
            <a:xfrm>
              <a:off x="10057840" y="29919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5" name="Freihandform 14"/>
            <p:cNvSpPr/>
            <p:nvPr/>
          </p:nvSpPr>
          <p:spPr>
            <a:xfrm rot="7200000">
              <a:off x="10057840" y="4120744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" name="Freihandform 15"/>
            <p:cNvSpPr/>
            <p:nvPr/>
          </p:nvSpPr>
          <p:spPr>
            <a:xfrm rot="14400000">
              <a:off x="9094420" y="35554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17" name="Rechteck 16"/>
          <p:cNvSpPr/>
          <p:nvPr userDrawn="1"/>
        </p:nvSpPr>
        <p:spPr>
          <a:xfrm>
            <a:off x="1674651" y="542330"/>
            <a:ext cx="362279" cy="102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ts val="800"/>
              </a:lnSpc>
            </a:pPr>
            <a:r>
              <a:rPr lang="de-DE" sz="700" u="none"/>
              <a:t>Power On</a:t>
            </a:r>
          </a:p>
        </p:txBody>
      </p:sp>
      <p:pic>
        <p:nvPicPr>
          <p:cNvPr id="18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2" y="316975"/>
            <a:ext cx="935635" cy="160304"/>
          </a:xfrm>
          <a:prstGeom prst="rect">
            <a:avLst/>
          </a:prstGeom>
        </p:spPr>
      </p:pic>
      <p:sp>
        <p:nvSpPr>
          <p:cNvPr id="19" name="Rechteck 18"/>
          <p:cNvSpPr/>
          <p:nvPr userDrawn="1"/>
        </p:nvSpPr>
        <p:spPr>
          <a:xfrm>
            <a:off x="1665551" y="252000"/>
            <a:ext cx="52097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b="0" u="none">
                <a:latin typeface="+mn-lt"/>
              </a:rPr>
              <a:t>2020 </a:t>
            </a:r>
          </a:p>
        </p:txBody>
      </p:sp>
      <p:cxnSp>
        <p:nvCxnSpPr>
          <p:cNvPr id="20" name="Gerade Verbindung 49"/>
          <p:cNvCxnSpPr/>
          <p:nvPr userDrawn="1"/>
        </p:nvCxnSpPr>
        <p:spPr>
          <a:xfrm>
            <a:off x="1523023" y="238331"/>
            <a:ext cx="0" cy="468000"/>
          </a:xfrm>
          <a:prstGeom prst="line">
            <a:avLst/>
          </a:prstGeom>
          <a:ln w="63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Onl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Add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ructure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1" y="1879302"/>
            <a:ext cx="10159262" cy="442942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5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ructure-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14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450000" y="1879301"/>
            <a:ext cx="10157678" cy="4429423"/>
          </a:xfrm>
          <a:prstGeom prst="rect">
            <a:avLst/>
          </a:prstGeom>
        </p:spPr>
        <p:txBody>
          <a:bodyPr vert="horz" lIns="0" tIns="0" rIns="0" bIns="0"/>
          <a:lstStyle>
            <a:lvl1pPr marL="301625" indent="-30162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1800" baseline="0">
                <a:solidFill>
                  <a:srgbClr val="737B82"/>
                </a:solidFill>
                <a:latin typeface="+mn-lt"/>
              </a:defRPr>
            </a:lvl1pPr>
            <a:lvl2pPr marL="449580" indent="-147955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b="0">
                <a:solidFill>
                  <a:srgbClr val="737B82"/>
                </a:solidFill>
                <a:latin typeface="+mn-lt"/>
              </a:defRPr>
            </a:lvl2pPr>
            <a:lvl3pPr marL="628650" indent="-179705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800">
                <a:solidFill>
                  <a:srgbClr val="737B82"/>
                </a:solidFill>
                <a:latin typeface="+mn-lt"/>
              </a:defRPr>
            </a:lvl3pPr>
            <a:lvl4pPr marL="809625" indent="-180975">
              <a:buFont typeface="Symbol" panose="05050102010706020507" pitchFamily="18" charset="2"/>
              <a:buChar char="-"/>
              <a:defRPr sz="1800">
                <a:solidFill>
                  <a:srgbClr val="80848A"/>
                </a:solidFill>
              </a:defRPr>
            </a:lvl4pPr>
            <a:lvl5pPr marL="1828800" indent="0">
              <a:buFontTx/>
              <a:buNone/>
              <a:defRPr sz="1800">
                <a:solidFill>
                  <a:srgbClr val="80848A"/>
                </a:solidFill>
              </a:defRPr>
            </a:lvl5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  <a:p>
            <a:pPr lvl="0"/>
            <a:r>
              <a:rPr lang="de-DE" dirty="0"/>
              <a:t>…</a:t>
            </a:r>
          </a:p>
          <a:p>
            <a:pPr lvl="0"/>
            <a:r>
              <a:rPr lang="de-DE" dirty="0"/>
              <a:t>…</a:t>
            </a:r>
          </a:p>
          <a:p>
            <a:pPr lvl="0"/>
            <a:r>
              <a:rPr lang="de-DE" dirty="0"/>
              <a:t>…</a:t>
            </a:r>
          </a:p>
          <a:p>
            <a:pPr lvl="0"/>
            <a:r>
              <a:rPr lang="de-DE" dirty="0"/>
              <a:t>…</a:t>
            </a:r>
          </a:p>
          <a:p>
            <a:pPr lvl="0"/>
            <a:r>
              <a:rPr lang="de-DE" dirty="0"/>
              <a:t>…</a:t>
            </a:r>
          </a:p>
          <a:p>
            <a:pPr lvl="0"/>
            <a:r>
              <a:rPr lang="de-DE" dirty="0"/>
              <a:t>…</a:t>
            </a:r>
          </a:p>
          <a:p>
            <a:pPr lvl="0"/>
            <a:r>
              <a:rPr lang="de-DE" dirty="0"/>
              <a:t>…</a:t>
            </a:r>
          </a:p>
          <a:p>
            <a:pPr lvl="0"/>
            <a:r>
              <a:rPr lang="de-DE" dirty="0"/>
              <a:t>…</a:t>
            </a:r>
          </a:p>
          <a:p>
            <a:pPr lvl="0"/>
            <a:r>
              <a:rPr lang="de-DE" dirty="0"/>
              <a:t>Topic 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line+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Add title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50000" y="5773783"/>
            <a:ext cx="4775149" cy="5349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37B82"/>
                </a:solidFill>
                <a:latin typeface="Calibri Light" panose="020F0302020204030204"/>
              </a:defRPr>
            </a:lvl1pPr>
          </a:lstStyle>
          <a:p>
            <a:pPr lvl="0"/>
            <a:r>
              <a:rPr lang="de-DE" dirty="0"/>
              <a:t>Add </a:t>
            </a:r>
            <a:r>
              <a:rPr lang="de-DE" dirty="0" err="1"/>
              <a:t>underline</a:t>
            </a:r>
            <a:endParaRPr lang="de-DE" dirty="0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838522" y="5773783"/>
            <a:ext cx="4775149" cy="5349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37B82"/>
                </a:solidFill>
                <a:latin typeface="Calibri Light" panose="020F0302020204030204"/>
              </a:defRPr>
            </a:lvl1pPr>
          </a:lstStyle>
          <a:p>
            <a:pPr lvl="0"/>
            <a:r>
              <a:rPr lang="de-DE" dirty="0"/>
              <a:t>Add </a:t>
            </a:r>
            <a:r>
              <a:rPr lang="de-DE" dirty="0" err="1"/>
              <a:t>underline</a:t>
            </a:r>
            <a:endParaRPr lang="de-DE" dirty="0"/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28" hasCustomPrompt="1"/>
          </p:nvPr>
        </p:nvSpPr>
        <p:spPr>
          <a:xfrm>
            <a:off x="450000" y="3429000"/>
            <a:ext cx="4775149" cy="2344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29" hasCustomPrompt="1"/>
          </p:nvPr>
        </p:nvSpPr>
        <p:spPr>
          <a:xfrm>
            <a:off x="5838522" y="3429000"/>
            <a:ext cx="4775149" cy="2344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0" y="1879301"/>
            <a:ext cx="4775149" cy="1549699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 marL="180975" indent="0">
              <a:buNone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30" hasCustomPrompt="1"/>
          </p:nvPr>
        </p:nvSpPr>
        <p:spPr>
          <a:xfrm>
            <a:off x="5838522" y="1879301"/>
            <a:ext cx="4775149" cy="1549699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+3-columns+pictur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0000" y="1879301"/>
            <a:ext cx="3554696" cy="1041883"/>
          </a:xfrm>
          <a:prstGeom prst="rect">
            <a:avLst/>
          </a:prstGeom>
        </p:spPr>
        <p:txBody>
          <a:bodyPr vert="horz" wrap="square"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de-DE" dirty="0"/>
              <a:t>Insert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22196" y="1879301"/>
            <a:ext cx="3554696" cy="1041883"/>
          </a:xfrm>
          <a:prstGeom prst="rect">
            <a:avLst/>
          </a:prstGeom>
        </p:spPr>
        <p:txBody>
          <a:bodyPr vert="horz" wrap="square"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de-DE" dirty="0"/>
              <a:t>Insert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194391" y="1879301"/>
            <a:ext cx="3554696" cy="1041883"/>
          </a:xfrm>
          <a:prstGeom prst="rect">
            <a:avLst/>
          </a:prstGeom>
        </p:spPr>
        <p:txBody>
          <a:bodyPr vert="horz" wrap="square"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de-DE" dirty="0"/>
              <a:t>Insert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7" name="Bildplatzhalter 12"/>
          <p:cNvSpPr>
            <a:spLocks noGrp="1"/>
          </p:cNvSpPr>
          <p:nvPr>
            <p:ph type="pic" sz="quarter" idx="29" hasCustomPrompt="1"/>
          </p:nvPr>
        </p:nvSpPr>
        <p:spPr>
          <a:xfrm>
            <a:off x="8194390" y="2921184"/>
            <a:ext cx="3554696" cy="33907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8" name="Bildplatzhalter 9"/>
          <p:cNvSpPr>
            <a:spLocks noGrp="1"/>
          </p:cNvSpPr>
          <p:nvPr>
            <p:ph type="pic" sz="quarter" idx="28" hasCustomPrompt="1"/>
          </p:nvPr>
        </p:nvSpPr>
        <p:spPr>
          <a:xfrm>
            <a:off x="4322195" y="2921184"/>
            <a:ext cx="3554696" cy="33907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27" hasCustomPrompt="1"/>
          </p:nvPr>
        </p:nvSpPr>
        <p:spPr>
          <a:xfrm>
            <a:off x="450000" y="2921184"/>
            <a:ext cx="3554696" cy="33907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/>
              <a:t>Picture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line+3-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450000" y="980728"/>
            <a:ext cx="10159263" cy="715249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Add title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0" y="1879301"/>
            <a:ext cx="3554696" cy="4429425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36" hasCustomPrompt="1"/>
          </p:nvPr>
        </p:nvSpPr>
        <p:spPr>
          <a:xfrm>
            <a:off x="4322196" y="1879301"/>
            <a:ext cx="3554696" cy="4429425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194391" y="1879302"/>
            <a:ext cx="3554696" cy="4429424"/>
          </a:xfrm>
          <a:prstGeom prst="rect">
            <a:avLst/>
          </a:prstGeo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1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7.xml"/><Relationship Id="rId11" Type="http://schemas.openxmlformats.org/officeDocument/2006/relationships/image" Target="../media/image4.png"/><Relationship Id="rId5" Type="http://schemas.openxmlformats.org/officeDocument/2006/relationships/tags" Target="../tags/tag6.xml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oleObject" Target="../embeddings/oleObject5.bin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ags" Target="../tags/tag14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tags" Target="../tags/tag10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tags" Target="../tags/tag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tags" Target="../tags/tag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tags" Target="../tags/tag11.xml"/><Relationship Id="rId35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4.xml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ags" Target="../tags/tag27.xml"/><Relationship Id="rId5" Type="http://schemas.openxmlformats.org/officeDocument/2006/relationships/slideLayout" Target="../slideLayouts/slideLayout34.xml"/><Relationship Id="rId10" Type="http://schemas.openxmlformats.org/officeDocument/2006/relationships/tags" Target="../tags/tag26.xml"/><Relationship Id="rId4" Type="http://schemas.openxmlformats.org/officeDocument/2006/relationships/slideLayout" Target="../slideLayouts/slideLayout33.xml"/><Relationship Id="rId9" Type="http://schemas.openxmlformats.org/officeDocument/2006/relationships/tags" Target="../tags/tag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12" y="2988152"/>
            <a:ext cx="5148176" cy="881697"/>
          </a:xfrm>
          <a:prstGeom prst="rect">
            <a:avLst/>
          </a:prstGeom>
        </p:spPr>
      </p:pic>
      <p:sp>
        <p:nvSpPr>
          <p:cNvPr id="4" name="MSIPCMContentMarking" descr="{&quot;HashCode&quot;:-1757075526,&quot;Placement&quot;:&quot;Footer&quot;,&quot;Top&quot;:519.343,&quot;Left&quot;:444.2841,&quot;SlideWidth&quot;:960,&quot;SlideHeight&quot;:540}"/>
          <p:cNvSpPr txBox="1"/>
          <p:nvPr userDrawn="1"/>
        </p:nvSpPr>
        <p:spPr>
          <a:xfrm>
            <a:off x="5642408" y="6595656"/>
            <a:ext cx="90718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676C71"/>
                </a:solidFill>
                <a:latin typeface="Calibri" panose="020F0502020204030204" pitchFamily="34" charset="0"/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F5800"/>
            </a:gs>
            <a:gs pos="100000">
              <a:srgbClr val="FF410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12700" imgH="12700" progId="TCLayout.ActiveDocument.1">
                  <p:embed/>
                </p:oleObj>
              </mc:Choice>
              <mc:Fallback>
                <p:oleObj name="think-cell Slide" r:id="rId8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" name="Grafik 84"/>
          <p:cNvPicPr>
            <a:picLocks noChangeAspect="1"/>
          </p:cNvPicPr>
          <p:nvPr userDrawn="1"/>
        </p:nvPicPr>
        <p:blipFill rotWithShape="1">
          <a:blip r:embed="rId10"/>
          <a:srcRect l="12999" b="5156"/>
          <a:stretch>
            <a:fillRect/>
          </a:stretch>
        </p:blipFill>
        <p:spPr>
          <a:xfrm>
            <a:off x="-1" y="1844824"/>
            <a:ext cx="4561481" cy="5013176"/>
          </a:xfrm>
          <a:prstGeom prst="rect">
            <a:avLst/>
          </a:prstGeom>
        </p:spPr>
      </p:pic>
      <p:pic>
        <p:nvPicPr>
          <p:cNvPr id="5" name="Bild 4"/>
          <p:cNvPicPr/>
          <p:nvPr/>
        </p:nvPicPr>
        <p:blipFill>
          <a:blip r:embed="rId11" cstate="screen"/>
          <a:stretch>
            <a:fillRect/>
          </a:stretch>
        </p:blipFill>
        <p:spPr>
          <a:xfrm>
            <a:off x="450000" y="363600"/>
            <a:ext cx="1696822" cy="2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feld 39"/>
          <p:cNvSpPr txBox="1"/>
          <p:nvPr userDrawn="1"/>
        </p:nvSpPr>
        <p:spPr>
          <a:xfrm>
            <a:off x="7888288" y="6540972"/>
            <a:ext cx="38608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de-DE"/>
            </a:defPPr>
            <a:lvl1pPr algn="ctr">
              <a:defRPr sz="800" b="0" i="0">
                <a:solidFill>
                  <a:schemeClr val="bg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>
            <a:pPr algn="r"/>
            <a:r>
              <a:rPr lang="de-DE" sz="700">
                <a:latin typeface="+mn-lt"/>
              </a:rPr>
              <a:t>Page: </a:t>
            </a:r>
            <a:fld id="{49C6E1B4-76A5-844A-8D6F-23019DBC3BDE}" type="slidenum">
              <a:rPr lang="de-DE" sz="700" smtClean="0">
                <a:latin typeface="+mn-lt"/>
              </a:rPr>
              <a:t>‹#›</a:t>
            </a:fld>
            <a:r>
              <a:rPr lang="de-DE" sz="700">
                <a:latin typeface="+mn-lt"/>
              </a:rPr>
              <a:t> </a:t>
            </a:r>
          </a:p>
        </p:txBody>
      </p:sp>
      <p:grpSp>
        <p:nvGrpSpPr>
          <p:cNvPr id="79" name="Gruppieren 7"/>
          <p:cNvGrpSpPr/>
          <p:nvPr userDrawn="1">
            <p:custDataLst>
              <p:tags r:id="rId4"/>
            </p:custDataLst>
          </p:nvPr>
        </p:nvGrpSpPr>
        <p:grpSpPr>
          <a:xfrm>
            <a:off x="11311470" y="291414"/>
            <a:ext cx="441350" cy="475200"/>
            <a:chOff x="9297103" y="2991962"/>
            <a:chExt cx="2156150" cy="2321512"/>
          </a:xfrm>
          <a:solidFill>
            <a:schemeClr val="bg1"/>
          </a:solidFill>
        </p:grpSpPr>
        <p:sp>
          <p:nvSpPr>
            <p:cNvPr id="81" name="Freihandform 80"/>
            <p:cNvSpPr/>
            <p:nvPr/>
          </p:nvSpPr>
          <p:spPr>
            <a:xfrm>
              <a:off x="10057840" y="29919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err="1"/>
            </a:p>
          </p:txBody>
        </p:sp>
        <p:sp>
          <p:nvSpPr>
            <p:cNvPr id="82" name="Freihandform 81"/>
            <p:cNvSpPr/>
            <p:nvPr/>
          </p:nvSpPr>
          <p:spPr>
            <a:xfrm rot="7200000">
              <a:off x="10057840" y="4120744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err="1"/>
            </a:p>
          </p:txBody>
        </p:sp>
        <p:sp>
          <p:nvSpPr>
            <p:cNvPr id="83" name="Freihandform 82"/>
            <p:cNvSpPr/>
            <p:nvPr/>
          </p:nvSpPr>
          <p:spPr>
            <a:xfrm rot="14400000">
              <a:off x="9094420" y="35554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err="1"/>
            </a:p>
          </p:txBody>
        </p:sp>
      </p:grpSp>
      <p:sp>
        <p:nvSpPr>
          <p:cNvPr id="84" name="Titel 13"/>
          <p:cNvSpPr txBox="1"/>
          <p:nvPr userDrawn="1"/>
        </p:nvSpPr>
        <p:spPr>
          <a:xfrm>
            <a:off x="450000" y="1326645"/>
            <a:ext cx="10656240" cy="3693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0">
                <a:solidFill>
                  <a:srgbClr val="FFFFFF"/>
                </a:solidFill>
                <a:latin typeface="+mj-lt"/>
              </a:rPr>
              <a:t>Orange Intelligenz</a:t>
            </a:r>
          </a:p>
        </p:txBody>
      </p:sp>
      <p:grpSp>
        <p:nvGrpSpPr>
          <p:cNvPr id="4" name="Gruppieren 2"/>
          <p:cNvGrpSpPr/>
          <p:nvPr userDrawn="1">
            <p:custDataLst>
              <p:tags r:id="rId5"/>
            </p:custDataLst>
          </p:nvPr>
        </p:nvGrpSpPr>
        <p:grpSpPr>
          <a:xfrm>
            <a:off x="-151035" y="-97287"/>
            <a:ext cx="12476539" cy="7067433"/>
            <a:chOff x="-151035" y="-97287"/>
            <a:chExt cx="12476539" cy="7067433"/>
          </a:xfrm>
        </p:grpSpPr>
        <p:cxnSp>
          <p:nvCxnSpPr>
            <p:cNvPr id="87" name="Gerader Verbinder 86"/>
            <p:cNvCxnSpPr/>
            <p:nvPr userDrawn="1"/>
          </p:nvCxnSpPr>
          <p:spPr>
            <a:xfrm>
              <a:off x="-151035" y="3429933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/>
            <p:cNvCxnSpPr/>
            <p:nvPr userDrawn="1"/>
          </p:nvCxnSpPr>
          <p:spPr>
            <a:xfrm>
              <a:off x="-151035" y="6308340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/>
            <p:cNvCxnSpPr/>
            <p:nvPr userDrawn="1"/>
          </p:nvCxnSpPr>
          <p:spPr>
            <a:xfrm>
              <a:off x="-151035" y="652423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/>
            <p:cNvCxnSpPr/>
            <p:nvPr userDrawn="1"/>
          </p:nvCxnSpPr>
          <p:spPr>
            <a:xfrm>
              <a:off x="-151035" y="6669881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/>
            <p:cNvCxnSpPr/>
            <p:nvPr userDrawn="1"/>
          </p:nvCxnSpPr>
          <p:spPr>
            <a:xfrm>
              <a:off x="-151035" y="98072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/>
            <p:cNvCxnSpPr/>
            <p:nvPr userDrawn="1"/>
          </p:nvCxnSpPr>
          <p:spPr>
            <a:xfrm>
              <a:off x="-151035" y="1879302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/>
            <p:cNvCxnSpPr/>
            <p:nvPr userDrawn="1"/>
          </p:nvCxnSpPr>
          <p:spPr>
            <a:xfrm>
              <a:off x="12229504" y="3429933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/>
            <p:cNvCxnSpPr/>
            <p:nvPr userDrawn="1"/>
          </p:nvCxnSpPr>
          <p:spPr>
            <a:xfrm>
              <a:off x="12229504" y="6308340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/>
            <p:cNvCxnSpPr/>
            <p:nvPr userDrawn="1"/>
          </p:nvCxnSpPr>
          <p:spPr>
            <a:xfrm>
              <a:off x="12229504" y="652423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/>
            <p:cNvCxnSpPr/>
            <p:nvPr userDrawn="1"/>
          </p:nvCxnSpPr>
          <p:spPr>
            <a:xfrm>
              <a:off x="12229504" y="6669881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/>
            <p:cNvCxnSpPr/>
            <p:nvPr userDrawn="1"/>
          </p:nvCxnSpPr>
          <p:spPr>
            <a:xfrm>
              <a:off x="12229504" y="98072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/>
            <p:cNvCxnSpPr/>
            <p:nvPr userDrawn="1"/>
          </p:nvCxnSpPr>
          <p:spPr>
            <a:xfrm>
              <a:off x="12229504" y="1879302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uppieren 98"/>
            <p:cNvGrpSpPr/>
            <p:nvPr userDrawn="1">
              <p:custDataLst>
                <p:tags r:id="rId6"/>
              </p:custDataLst>
            </p:nvPr>
          </p:nvGrpSpPr>
          <p:grpSpPr>
            <a:xfrm>
              <a:off x="450000" y="-97287"/>
              <a:ext cx="11299088" cy="72000"/>
              <a:chOff x="450000" y="-97287"/>
              <a:chExt cx="11299088" cy="72000"/>
            </a:xfrm>
          </p:grpSpPr>
          <p:cxnSp>
            <p:nvCxnSpPr>
              <p:cNvPr id="109" name="Gerader Verbinder 108"/>
              <p:cNvCxnSpPr/>
              <p:nvPr userDrawn="1"/>
            </p:nvCxnSpPr>
            <p:spPr>
              <a:xfrm rot="5400000">
                <a:off x="414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r Verbinder 109"/>
              <p:cNvCxnSpPr/>
              <p:nvPr userDrawn="1"/>
            </p:nvCxnSpPr>
            <p:spPr>
              <a:xfrm rot="5400000">
                <a:off x="6060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r Verbinder 110"/>
              <p:cNvCxnSpPr/>
              <p:nvPr userDrawn="1"/>
            </p:nvCxnSpPr>
            <p:spPr>
              <a:xfrm rot="5400000">
                <a:off x="1057167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/>
              <p:cNvCxnSpPr/>
              <p:nvPr userDrawn="1"/>
            </p:nvCxnSpPr>
            <p:spPr>
              <a:xfrm rot="5400000">
                <a:off x="39686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/>
              <p:cNvCxnSpPr/>
              <p:nvPr userDrawn="1"/>
            </p:nvCxnSpPr>
            <p:spPr>
              <a:xfrm rot="5400000">
                <a:off x="42861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r Verbinder 113"/>
              <p:cNvCxnSpPr/>
              <p:nvPr userDrawn="1"/>
            </p:nvCxnSpPr>
            <p:spPr>
              <a:xfrm rot="5400000">
                <a:off x="78408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r Verbinder 114"/>
              <p:cNvCxnSpPr/>
              <p:nvPr userDrawn="1"/>
            </p:nvCxnSpPr>
            <p:spPr>
              <a:xfrm rot="5400000">
                <a:off x="81583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 userDrawn="1"/>
            </p:nvCxnSpPr>
            <p:spPr>
              <a:xfrm rot="5400000">
                <a:off x="1171308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uppieren 99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450000" y="6898146"/>
              <a:ext cx="11299088" cy="72000"/>
              <a:chOff x="450000" y="-97287"/>
              <a:chExt cx="11299088" cy="72000"/>
            </a:xfrm>
          </p:grpSpPr>
          <p:cxnSp>
            <p:nvCxnSpPr>
              <p:cNvPr id="101" name="Gerader Verbinder 100"/>
              <p:cNvCxnSpPr/>
              <p:nvPr userDrawn="1"/>
            </p:nvCxnSpPr>
            <p:spPr>
              <a:xfrm rot="5400000">
                <a:off x="414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/>
              <p:cNvCxnSpPr/>
              <p:nvPr userDrawn="1"/>
            </p:nvCxnSpPr>
            <p:spPr>
              <a:xfrm rot="5400000">
                <a:off x="6060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/>
              <p:cNvCxnSpPr/>
              <p:nvPr userDrawn="1"/>
            </p:nvCxnSpPr>
            <p:spPr>
              <a:xfrm rot="5400000">
                <a:off x="1057167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/>
              <p:cNvCxnSpPr/>
              <p:nvPr userDrawn="1"/>
            </p:nvCxnSpPr>
            <p:spPr>
              <a:xfrm rot="5400000">
                <a:off x="39686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/>
              <p:cNvCxnSpPr/>
              <p:nvPr userDrawn="1"/>
            </p:nvCxnSpPr>
            <p:spPr>
              <a:xfrm rot="5400000">
                <a:off x="42861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/>
              <p:cNvCxnSpPr/>
              <p:nvPr userDrawn="1"/>
            </p:nvCxnSpPr>
            <p:spPr>
              <a:xfrm rot="5400000">
                <a:off x="78408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/>
              <p:cNvCxnSpPr/>
              <p:nvPr userDrawn="1"/>
            </p:nvCxnSpPr>
            <p:spPr>
              <a:xfrm rot="5400000">
                <a:off x="81583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/>
              <p:cNvCxnSpPr/>
              <p:nvPr userDrawn="1"/>
            </p:nvCxnSpPr>
            <p:spPr>
              <a:xfrm rot="5400000">
                <a:off x="1171308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Rechteck 43"/>
          <p:cNvSpPr/>
          <p:nvPr userDrawn="1"/>
        </p:nvSpPr>
        <p:spPr>
          <a:xfrm>
            <a:off x="450000" y="6540971"/>
            <a:ext cx="252312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/>
            <a:r>
              <a:rPr lang="de-DE" sz="700" b="0" i="0">
                <a:solidFill>
                  <a:schemeClr val="bg1"/>
                </a:solidFill>
                <a:latin typeface="+mn-lt"/>
                <a:cs typeface="Calibri Light" panose="020F0302020204030204"/>
              </a:rPr>
              <a:t>Insert presentation title | Insert </a:t>
            </a:r>
            <a:r>
              <a:rPr lang="de-DE" sz="700" b="0" i="0" err="1">
                <a:solidFill>
                  <a:schemeClr val="bg1"/>
                </a:solidFill>
                <a:latin typeface="+mn-lt"/>
                <a:cs typeface="Calibri Light" panose="020F0302020204030204"/>
              </a:rPr>
              <a:t>name</a:t>
            </a:r>
            <a:r>
              <a:rPr lang="de-DE" sz="700" b="0" i="0">
                <a:solidFill>
                  <a:schemeClr val="bg1"/>
                </a:solidFill>
                <a:latin typeface="+mn-lt"/>
                <a:cs typeface="Calibri Light" panose="020F0302020204030204"/>
              </a:rPr>
              <a:t> | Insert </a:t>
            </a:r>
            <a:r>
              <a:rPr lang="de-DE" sz="700" b="0" i="0" err="1">
                <a:solidFill>
                  <a:schemeClr val="bg1"/>
                </a:solidFill>
                <a:latin typeface="+mn-lt"/>
                <a:cs typeface="Calibri Light" panose="020F0302020204030204"/>
              </a:rPr>
              <a:t>date</a:t>
            </a:r>
            <a:r>
              <a:rPr lang="de-DE" sz="700" b="0" i="0">
                <a:solidFill>
                  <a:schemeClr val="bg1"/>
                </a:solidFill>
                <a:latin typeface="+mn-lt"/>
                <a:cs typeface="Calibri Light" panose="020F0302020204030204"/>
              </a:rPr>
              <a:t> | www.kuka.com</a:t>
            </a:r>
          </a:p>
        </p:txBody>
      </p:sp>
      <p:sp>
        <p:nvSpPr>
          <p:cNvPr id="45" name="Inhaltsplatzhalter 6"/>
          <p:cNvSpPr txBox="1"/>
          <p:nvPr userDrawn="1"/>
        </p:nvSpPr>
        <p:spPr>
          <a:xfrm>
            <a:off x="450000" y="1879302"/>
            <a:ext cx="7338188" cy="4470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latinLnBrk="0" hangingPunct="1">
              <a:lnSpc>
                <a:spcPts val="2200"/>
              </a:lnSpc>
              <a:spcBef>
                <a:spcPct val="20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rgbClr val="80848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rgbClr val="80848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rgbClr val="80848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rgbClr val="80848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  <a:spcBef>
                <a:spcPts val="0"/>
              </a:spcBef>
            </a:pPr>
            <a:r>
              <a:rPr lang="en-US" sz="1800">
                <a:solidFill>
                  <a:srgbClr val="FFFFFF"/>
                </a:solidFill>
                <a:latin typeface="+mn-lt"/>
              </a:rPr>
              <a:t>It is the precise combination of KUKA’s competences and the different fields </a:t>
            </a:r>
            <a:br>
              <a:rPr lang="en-US" sz="1800">
                <a:solidFill>
                  <a:srgbClr val="FFFFFF"/>
                </a:solidFill>
                <a:latin typeface="+mn-lt"/>
              </a:rPr>
            </a:br>
            <a:r>
              <a:rPr lang="en-US" sz="1800">
                <a:solidFill>
                  <a:srgbClr val="FFFFFF"/>
                </a:solidFill>
                <a:latin typeface="+mn-lt"/>
              </a:rPr>
              <a:t>in which it operates that make KUKA unique. Each KUKA service and product </a:t>
            </a:r>
            <a:br>
              <a:rPr lang="en-US" sz="1800">
                <a:solidFill>
                  <a:srgbClr val="FFFFFF"/>
                </a:solidFill>
                <a:latin typeface="+mn-lt"/>
              </a:rPr>
            </a:br>
            <a:r>
              <a:rPr lang="en-US" sz="1800">
                <a:solidFill>
                  <a:srgbClr val="FFFFFF"/>
                </a:solidFill>
                <a:latin typeface="+mn-lt"/>
              </a:rPr>
              <a:t>is a result of this combination.</a:t>
            </a:r>
          </a:p>
          <a:p>
            <a:pPr>
              <a:lnSpc>
                <a:spcPts val="2100"/>
              </a:lnSpc>
              <a:spcBef>
                <a:spcPts val="0"/>
              </a:spcBef>
            </a:pPr>
            <a:endParaRPr lang="en-US" sz="1800">
              <a:solidFill>
                <a:srgbClr val="FFFFFF"/>
              </a:solidFill>
              <a:latin typeface="+mn-lt"/>
            </a:endParaRPr>
          </a:p>
          <a:p>
            <a:pPr>
              <a:lnSpc>
                <a:spcPts val="2100"/>
              </a:lnSpc>
              <a:spcBef>
                <a:spcPts val="0"/>
              </a:spcBef>
            </a:pPr>
            <a:r>
              <a:rPr lang="en-US" sz="1800">
                <a:solidFill>
                  <a:srgbClr val="FFFFFF"/>
                </a:solidFill>
                <a:latin typeface="+mn-lt"/>
              </a:rPr>
              <a:t>At KUKA, added value is created by combining different areas of expertise. Today, these could be software, hardware and mechanics – but they could </a:t>
            </a:r>
            <a:br>
              <a:rPr lang="en-US" sz="1800">
                <a:solidFill>
                  <a:srgbClr val="FFFFFF"/>
                </a:solidFill>
                <a:latin typeface="+mn-lt"/>
              </a:rPr>
            </a:br>
            <a:r>
              <a:rPr lang="en-US" sz="1800">
                <a:solidFill>
                  <a:srgbClr val="FFFFFF"/>
                </a:solidFill>
                <a:latin typeface="+mn-lt"/>
              </a:rPr>
              <a:t>well also be synergies created by combining components, cells and facilities. Tomorrow’s added value will also result from an interaction between customers, system partners and producers.</a:t>
            </a:r>
          </a:p>
        </p:txBody>
      </p:sp>
      <p:sp>
        <p:nvSpPr>
          <p:cNvPr id="6" name="MSIPCMContentMarking" descr="{&quot;HashCode&quot;:-1757075526,&quot;Placement&quot;:&quot;Footer&quot;,&quot;Top&quot;:519.343,&quot;Left&quot;:444.2841,&quot;SlideWidth&quot;:960,&quot;SlideHeight&quot;:540}"/>
          <p:cNvSpPr txBox="1"/>
          <p:nvPr userDrawn="1"/>
        </p:nvSpPr>
        <p:spPr>
          <a:xfrm>
            <a:off x="5642408" y="6595656"/>
            <a:ext cx="90718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676C71"/>
                </a:solidFill>
                <a:latin typeface="Calibri" panose="020F0502020204030204" pitchFamily="34" charset="0"/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9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4" imgW="12700" imgH="12700" progId="TCLayout.ActiveDocument.1">
                  <p:embed/>
                </p:oleObj>
              </mc:Choice>
              <mc:Fallback>
                <p:oleObj name="think-cell Slide" r:id="rId34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uppieren 10"/>
          <p:cNvGrpSpPr/>
          <p:nvPr userDrawn="1">
            <p:custDataLst>
              <p:tags r:id="rId30"/>
            </p:custDataLst>
          </p:nvPr>
        </p:nvGrpSpPr>
        <p:grpSpPr>
          <a:xfrm>
            <a:off x="-151035" y="-97287"/>
            <a:ext cx="12476539" cy="7067433"/>
            <a:chOff x="-151035" y="-97287"/>
            <a:chExt cx="12476539" cy="7067433"/>
          </a:xfrm>
        </p:grpSpPr>
        <p:cxnSp>
          <p:nvCxnSpPr>
            <p:cNvPr id="84" name="Gerader Verbinder 83"/>
            <p:cNvCxnSpPr/>
            <p:nvPr userDrawn="1"/>
          </p:nvCxnSpPr>
          <p:spPr>
            <a:xfrm>
              <a:off x="-151035" y="3429933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/>
            <p:cNvCxnSpPr/>
            <p:nvPr userDrawn="1"/>
          </p:nvCxnSpPr>
          <p:spPr>
            <a:xfrm>
              <a:off x="-151035" y="6308340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/>
            <p:cNvCxnSpPr/>
            <p:nvPr userDrawn="1"/>
          </p:nvCxnSpPr>
          <p:spPr>
            <a:xfrm>
              <a:off x="-151035" y="652423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/>
            <p:cNvCxnSpPr/>
            <p:nvPr userDrawn="1"/>
          </p:nvCxnSpPr>
          <p:spPr>
            <a:xfrm>
              <a:off x="-151035" y="6669881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/>
            <p:cNvCxnSpPr/>
            <p:nvPr userDrawn="1"/>
          </p:nvCxnSpPr>
          <p:spPr>
            <a:xfrm>
              <a:off x="-151035" y="98072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/>
            <p:cNvCxnSpPr/>
            <p:nvPr userDrawn="1"/>
          </p:nvCxnSpPr>
          <p:spPr>
            <a:xfrm>
              <a:off x="-151035" y="1879302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/>
            <p:cNvCxnSpPr/>
            <p:nvPr userDrawn="1"/>
          </p:nvCxnSpPr>
          <p:spPr>
            <a:xfrm>
              <a:off x="12229504" y="3429933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/>
            <p:cNvCxnSpPr/>
            <p:nvPr userDrawn="1"/>
          </p:nvCxnSpPr>
          <p:spPr>
            <a:xfrm>
              <a:off x="12229504" y="6308340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/>
            <p:cNvCxnSpPr/>
            <p:nvPr userDrawn="1"/>
          </p:nvCxnSpPr>
          <p:spPr>
            <a:xfrm>
              <a:off x="12229504" y="652423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/>
            <p:cNvCxnSpPr/>
            <p:nvPr userDrawn="1"/>
          </p:nvCxnSpPr>
          <p:spPr>
            <a:xfrm>
              <a:off x="12229504" y="6669881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/>
            <p:cNvCxnSpPr/>
            <p:nvPr userDrawn="1"/>
          </p:nvCxnSpPr>
          <p:spPr>
            <a:xfrm>
              <a:off x="12229504" y="98072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/>
            <p:cNvCxnSpPr/>
            <p:nvPr userDrawn="1"/>
          </p:nvCxnSpPr>
          <p:spPr>
            <a:xfrm>
              <a:off x="12229504" y="1879302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uppieren 95"/>
            <p:cNvGrpSpPr/>
            <p:nvPr userDrawn="1">
              <p:custDataLst>
                <p:tags r:id="rId32"/>
              </p:custDataLst>
            </p:nvPr>
          </p:nvGrpSpPr>
          <p:grpSpPr>
            <a:xfrm>
              <a:off x="450000" y="-97287"/>
              <a:ext cx="11299088" cy="72000"/>
              <a:chOff x="450000" y="-97287"/>
              <a:chExt cx="11299088" cy="72000"/>
            </a:xfrm>
          </p:grpSpPr>
          <p:cxnSp>
            <p:nvCxnSpPr>
              <p:cNvPr id="106" name="Gerader Verbinder 105"/>
              <p:cNvCxnSpPr/>
              <p:nvPr userDrawn="1"/>
            </p:nvCxnSpPr>
            <p:spPr>
              <a:xfrm rot="5400000">
                <a:off x="414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/>
              <p:cNvCxnSpPr/>
              <p:nvPr userDrawn="1"/>
            </p:nvCxnSpPr>
            <p:spPr>
              <a:xfrm rot="5400000">
                <a:off x="6060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/>
              <p:cNvCxnSpPr/>
              <p:nvPr userDrawn="1"/>
            </p:nvCxnSpPr>
            <p:spPr>
              <a:xfrm rot="5400000">
                <a:off x="1057167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/>
              <p:cNvCxnSpPr/>
              <p:nvPr userDrawn="1"/>
            </p:nvCxnSpPr>
            <p:spPr>
              <a:xfrm rot="5400000">
                <a:off x="39686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r Verbinder 109"/>
              <p:cNvCxnSpPr/>
              <p:nvPr userDrawn="1"/>
            </p:nvCxnSpPr>
            <p:spPr>
              <a:xfrm rot="5400000">
                <a:off x="42861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r Verbinder 110"/>
              <p:cNvCxnSpPr/>
              <p:nvPr userDrawn="1"/>
            </p:nvCxnSpPr>
            <p:spPr>
              <a:xfrm rot="5400000">
                <a:off x="78408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/>
              <p:cNvCxnSpPr/>
              <p:nvPr userDrawn="1"/>
            </p:nvCxnSpPr>
            <p:spPr>
              <a:xfrm rot="5400000">
                <a:off x="81583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/>
              <p:cNvCxnSpPr/>
              <p:nvPr userDrawn="1"/>
            </p:nvCxnSpPr>
            <p:spPr>
              <a:xfrm rot="5400000">
                <a:off x="1171308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uppieren 96"/>
            <p:cNvGrpSpPr/>
            <p:nvPr userDrawn="1">
              <p:custDataLst>
                <p:tags r:id="rId33"/>
              </p:custDataLst>
            </p:nvPr>
          </p:nvGrpSpPr>
          <p:grpSpPr>
            <a:xfrm>
              <a:off x="450000" y="6898146"/>
              <a:ext cx="11299088" cy="72000"/>
              <a:chOff x="450000" y="-97287"/>
              <a:chExt cx="11299088" cy="72000"/>
            </a:xfrm>
          </p:grpSpPr>
          <p:cxnSp>
            <p:nvCxnSpPr>
              <p:cNvPr id="98" name="Gerader Verbinder 97"/>
              <p:cNvCxnSpPr/>
              <p:nvPr userDrawn="1"/>
            </p:nvCxnSpPr>
            <p:spPr>
              <a:xfrm rot="5400000">
                <a:off x="414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r Verbinder 98"/>
              <p:cNvCxnSpPr/>
              <p:nvPr userDrawn="1"/>
            </p:nvCxnSpPr>
            <p:spPr>
              <a:xfrm rot="5400000">
                <a:off x="6060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/>
              <p:cNvCxnSpPr/>
              <p:nvPr userDrawn="1"/>
            </p:nvCxnSpPr>
            <p:spPr>
              <a:xfrm rot="5400000">
                <a:off x="1057167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r Verbinder 100"/>
              <p:cNvCxnSpPr/>
              <p:nvPr userDrawn="1"/>
            </p:nvCxnSpPr>
            <p:spPr>
              <a:xfrm rot="5400000">
                <a:off x="39686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/>
              <p:cNvCxnSpPr/>
              <p:nvPr userDrawn="1"/>
            </p:nvCxnSpPr>
            <p:spPr>
              <a:xfrm rot="5400000">
                <a:off x="42861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/>
              <p:cNvCxnSpPr/>
              <p:nvPr userDrawn="1"/>
            </p:nvCxnSpPr>
            <p:spPr>
              <a:xfrm rot="5400000">
                <a:off x="78408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/>
              <p:cNvCxnSpPr/>
              <p:nvPr userDrawn="1"/>
            </p:nvCxnSpPr>
            <p:spPr>
              <a:xfrm rot="5400000">
                <a:off x="81583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/>
              <p:cNvCxnSpPr/>
              <p:nvPr userDrawn="1"/>
            </p:nvCxnSpPr>
            <p:spPr>
              <a:xfrm rot="5400000">
                <a:off x="1171308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itelplatzhalter 12"/>
          <p:cNvSpPr>
            <a:spLocks noGrp="1"/>
          </p:cNvSpPr>
          <p:nvPr userDrawn="1">
            <p:ph type="title"/>
          </p:nvPr>
        </p:nvSpPr>
        <p:spPr>
          <a:xfrm>
            <a:off x="450000" y="980728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Add title</a:t>
            </a:r>
          </a:p>
        </p:txBody>
      </p:sp>
      <p:grpSp>
        <p:nvGrpSpPr>
          <p:cNvPr id="45" name="Gruppieren 7"/>
          <p:cNvGrpSpPr/>
          <p:nvPr userDrawn="1">
            <p:custDataLst>
              <p:tags r:id="rId31"/>
            </p:custDataLst>
          </p:nvPr>
        </p:nvGrpSpPr>
        <p:grpSpPr>
          <a:xfrm>
            <a:off x="11311470" y="291414"/>
            <a:ext cx="441350" cy="475200"/>
            <a:chOff x="9297103" y="2991962"/>
            <a:chExt cx="2156150" cy="2321512"/>
          </a:xfrm>
          <a:solidFill>
            <a:srgbClr val="E3E5E6"/>
          </a:solidFill>
        </p:grpSpPr>
        <p:sp>
          <p:nvSpPr>
            <p:cNvPr id="46" name="Freihandform 45"/>
            <p:cNvSpPr/>
            <p:nvPr/>
          </p:nvSpPr>
          <p:spPr>
            <a:xfrm>
              <a:off x="10057840" y="29919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8" name="Freihandform 47"/>
            <p:cNvSpPr/>
            <p:nvPr/>
          </p:nvSpPr>
          <p:spPr>
            <a:xfrm rot="7200000">
              <a:off x="10057840" y="4120744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9" name="Freihandform 48"/>
            <p:cNvSpPr/>
            <p:nvPr/>
          </p:nvSpPr>
          <p:spPr>
            <a:xfrm rot="14400000">
              <a:off x="9094420" y="3555462"/>
              <a:ext cx="1395413" cy="990047"/>
            </a:xfrm>
            <a:custGeom>
              <a:avLst/>
              <a:gdLst>
                <a:gd name="connsiteX0" fmla="*/ 35719 w 1395413"/>
                <a:gd name="connsiteY0" fmla="*/ 0 h 940594"/>
                <a:gd name="connsiteX1" fmla="*/ 1395413 w 1395413"/>
                <a:gd name="connsiteY1" fmla="*/ 800100 h 940594"/>
                <a:gd name="connsiteX2" fmla="*/ 1214438 w 1395413"/>
                <a:gd name="connsiteY2" fmla="*/ 940594 h 940594"/>
                <a:gd name="connsiteX3" fmla="*/ 0 w 1395413"/>
                <a:gd name="connsiteY3" fmla="*/ 235744 h 940594"/>
                <a:gd name="connsiteX4" fmla="*/ 35719 w 1395413"/>
                <a:gd name="connsiteY4" fmla="*/ 0 h 940594"/>
                <a:gd name="connsiteX0-1" fmla="*/ 35719 w 1395413"/>
                <a:gd name="connsiteY0-2" fmla="*/ 28387 h 968981"/>
                <a:gd name="connsiteX1-3" fmla="*/ 1395413 w 1395413"/>
                <a:gd name="connsiteY1-4" fmla="*/ 828487 h 968981"/>
                <a:gd name="connsiteX2-5" fmla="*/ 1214438 w 1395413"/>
                <a:gd name="connsiteY2-6" fmla="*/ 968981 h 968981"/>
                <a:gd name="connsiteX3-7" fmla="*/ 0 w 1395413"/>
                <a:gd name="connsiteY3-8" fmla="*/ 264131 h 968981"/>
                <a:gd name="connsiteX4-9" fmla="*/ 35719 w 1395413"/>
                <a:gd name="connsiteY4-10" fmla="*/ 28387 h 968981"/>
                <a:gd name="connsiteX0-11" fmla="*/ 35719 w 1395413"/>
                <a:gd name="connsiteY0-12" fmla="*/ 39243 h 979837"/>
                <a:gd name="connsiteX1-13" fmla="*/ 1395413 w 1395413"/>
                <a:gd name="connsiteY1-14" fmla="*/ 839343 h 979837"/>
                <a:gd name="connsiteX2-15" fmla="*/ 1214438 w 1395413"/>
                <a:gd name="connsiteY2-16" fmla="*/ 979837 h 979837"/>
                <a:gd name="connsiteX3-17" fmla="*/ 0 w 1395413"/>
                <a:gd name="connsiteY3-18" fmla="*/ 274987 h 979837"/>
                <a:gd name="connsiteX4-19" fmla="*/ 35719 w 1395413"/>
                <a:gd name="connsiteY4-20" fmla="*/ 39243 h 979837"/>
                <a:gd name="connsiteX0-21" fmla="*/ 35719 w 1395413"/>
                <a:gd name="connsiteY0-22" fmla="*/ 49577 h 990171"/>
                <a:gd name="connsiteX1-23" fmla="*/ 1395413 w 1395413"/>
                <a:gd name="connsiteY1-24" fmla="*/ 849677 h 990171"/>
                <a:gd name="connsiteX2-25" fmla="*/ 1214438 w 1395413"/>
                <a:gd name="connsiteY2-26" fmla="*/ 990171 h 990171"/>
                <a:gd name="connsiteX3-27" fmla="*/ 0 w 1395413"/>
                <a:gd name="connsiteY3-28" fmla="*/ 285321 h 990171"/>
                <a:gd name="connsiteX4-29" fmla="*/ 35719 w 1395413"/>
                <a:gd name="connsiteY4-30" fmla="*/ 49577 h 990171"/>
                <a:gd name="connsiteX0-31" fmla="*/ 35719 w 1395413"/>
                <a:gd name="connsiteY0-32" fmla="*/ 50392 h 990986"/>
                <a:gd name="connsiteX1-33" fmla="*/ 1395413 w 1395413"/>
                <a:gd name="connsiteY1-34" fmla="*/ 850492 h 990986"/>
                <a:gd name="connsiteX2-35" fmla="*/ 1214438 w 1395413"/>
                <a:gd name="connsiteY2-36" fmla="*/ 990986 h 990986"/>
                <a:gd name="connsiteX3-37" fmla="*/ 0 w 1395413"/>
                <a:gd name="connsiteY3-38" fmla="*/ 286136 h 990986"/>
                <a:gd name="connsiteX4-39" fmla="*/ 35719 w 1395413"/>
                <a:gd name="connsiteY4-40" fmla="*/ 50392 h 990986"/>
                <a:gd name="connsiteX0-41" fmla="*/ 35719 w 1395413"/>
                <a:gd name="connsiteY0-42" fmla="*/ 49453 h 990047"/>
                <a:gd name="connsiteX1-43" fmla="*/ 1395413 w 1395413"/>
                <a:gd name="connsiteY1-44" fmla="*/ 849553 h 990047"/>
                <a:gd name="connsiteX2-45" fmla="*/ 1214438 w 1395413"/>
                <a:gd name="connsiteY2-46" fmla="*/ 990047 h 990047"/>
                <a:gd name="connsiteX3-47" fmla="*/ 0 w 1395413"/>
                <a:gd name="connsiteY3-48" fmla="*/ 285197 h 990047"/>
                <a:gd name="connsiteX4-49" fmla="*/ 35719 w 1395413"/>
                <a:gd name="connsiteY4-50" fmla="*/ 49453 h 990047"/>
                <a:gd name="connsiteX0-51" fmla="*/ 35719 w 1395413"/>
                <a:gd name="connsiteY0-52" fmla="*/ 49453 h 990047"/>
                <a:gd name="connsiteX1-53" fmla="*/ 1395413 w 1395413"/>
                <a:gd name="connsiteY1-54" fmla="*/ 849553 h 990047"/>
                <a:gd name="connsiteX2-55" fmla="*/ 1214438 w 1395413"/>
                <a:gd name="connsiteY2-56" fmla="*/ 990047 h 990047"/>
                <a:gd name="connsiteX3-57" fmla="*/ 0 w 1395413"/>
                <a:gd name="connsiteY3-58" fmla="*/ 285197 h 990047"/>
                <a:gd name="connsiteX4-59" fmla="*/ 35719 w 1395413"/>
                <a:gd name="connsiteY4-60" fmla="*/ 49453 h 990047"/>
                <a:gd name="connsiteX0-61" fmla="*/ 35719 w 1395413"/>
                <a:gd name="connsiteY0-62" fmla="*/ 49453 h 990047"/>
                <a:gd name="connsiteX1-63" fmla="*/ 1395413 w 1395413"/>
                <a:gd name="connsiteY1-64" fmla="*/ 849553 h 990047"/>
                <a:gd name="connsiteX2-65" fmla="*/ 1214438 w 1395413"/>
                <a:gd name="connsiteY2-66" fmla="*/ 990047 h 990047"/>
                <a:gd name="connsiteX3-67" fmla="*/ 0 w 1395413"/>
                <a:gd name="connsiteY3-68" fmla="*/ 285197 h 990047"/>
                <a:gd name="connsiteX4-69" fmla="*/ 35719 w 1395413"/>
                <a:gd name="connsiteY4-70" fmla="*/ 49453 h 990047"/>
                <a:gd name="connsiteX0-71" fmla="*/ 35719 w 1395413"/>
                <a:gd name="connsiteY0-72" fmla="*/ 49453 h 990047"/>
                <a:gd name="connsiteX1-73" fmla="*/ 1395413 w 1395413"/>
                <a:gd name="connsiteY1-74" fmla="*/ 849553 h 990047"/>
                <a:gd name="connsiteX2-75" fmla="*/ 1214438 w 1395413"/>
                <a:gd name="connsiteY2-76" fmla="*/ 990047 h 990047"/>
                <a:gd name="connsiteX3-77" fmla="*/ 0 w 1395413"/>
                <a:gd name="connsiteY3-78" fmla="*/ 285197 h 990047"/>
                <a:gd name="connsiteX4-79" fmla="*/ 35719 w 1395413"/>
                <a:gd name="connsiteY4-80" fmla="*/ 49453 h 990047"/>
                <a:gd name="connsiteX0-81" fmla="*/ 35719 w 1395413"/>
                <a:gd name="connsiteY0-82" fmla="*/ 49453 h 990047"/>
                <a:gd name="connsiteX1-83" fmla="*/ 1395413 w 1395413"/>
                <a:gd name="connsiteY1-84" fmla="*/ 849553 h 990047"/>
                <a:gd name="connsiteX2-85" fmla="*/ 1214438 w 1395413"/>
                <a:gd name="connsiteY2-86" fmla="*/ 990047 h 990047"/>
                <a:gd name="connsiteX3-87" fmla="*/ 0 w 1395413"/>
                <a:gd name="connsiteY3-88" fmla="*/ 285197 h 990047"/>
                <a:gd name="connsiteX4-89" fmla="*/ 35719 w 1395413"/>
                <a:gd name="connsiteY4-90" fmla="*/ 49453 h 9900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95413" h="990047">
                  <a:moveTo>
                    <a:pt x="35719" y="49453"/>
                  </a:moveTo>
                  <a:cubicBezTo>
                    <a:pt x="784225" y="-162479"/>
                    <a:pt x="1306513" y="344728"/>
                    <a:pt x="1395413" y="849553"/>
                  </a:cubicBezTo>
                  <a:lnTo>
                    <a:pt x="1214438" y="990047"/>
                  </a:lnTo>
                  <a:cubicBezTo>
                    <a:pt x="1150143" y="455059"/>
                    <a:pt x="642938" y="29610"/>
                    <a:pt x="0" y="285197"/>
                  </a:cubicBezTo>
                  <a:lnTo>
                    <a:pt x="35719" y="49453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1" name="Textplatzhalter 20"/>
          <p:cNvSpPr>
            <a:spLocks noGrp="1"/>
          </p:cNvSpPr>
          <p:nvPr>
            <p:ph type="body" idx="1"/>
          </p:nvPr>
        </p:nvSpPr>
        <p:spPr>
          <a:xfrm>
            <a:off x="450001" y="1879302"/>
            <a:ext cx="10159262" cy="44294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5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pic>
        <p:nvPicPr>
          <p:cNvPr id="4" name="Grafik 2"/>
          <p:cNvPicPr/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363600"/>
            <a:ext cx="1696822" cy="289560"/>
          </a:xfrm>
          <a:prstGeom prst="rect">
            <a:avLst/>
          </a:prstGeom>
        </p:spPr>
      </p:pic>
      <p:sp>
        <p:nvSpPr>
          <p:cNvPr id="5" name="MSIPCMContentMarking" descr="{&quot;HashCode&quot;:-1757075526,&quot;Placement&quot;:&quot;Footer&quot;,&quot;Top&quot;:519.343,&quot;Left&quot;:444.2841,&quot;SlideWidth&quot;:960,&quot;SlideHeight&quot;:540}"/>
          <p:cNvSpPr txBox="1"/>
          <p:nvPr userDrawn="1"/>
        </p:nvSpPr>
        <p:spPr>
          <a:xfrm>
            <a:off x="5642408" y="6595656"/>
            <a:ext cx="90718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676C71"/>
                </a:solidFill>
                <a:latin typeface="Calibri" panose="020F0502020204030204" pitchFamily="34" charset="0"/>
              </a:rPr>
              <a:t>Confidential</a:t>
            </a:r>
            <a:endParaRPr lang="en-US" sz="1000" err="1">
              <a:solidFill>
                <a:srgbClr val="676C71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86" r:id="rId26"/>
    <p:sldLayoutId id="2147483687" r:id="rId2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0" kern="1200">
          <a:solidFill>
            <a:srgbClr val="737B8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457200" rtl="0" eaLnBrk="1" latinLnBrk="0" hangingPunct="1">
        <a:spcBef>
          <a:spcPts val="600"/>
        </a:spcBef>
        <a:buClr>
          <a:srgbClr val="737B82"/>
        </a:buClr>
        <a:buFont typeface="Arial" panose="020B0604020202020204" pitchFamily="34" charset="0"/>
        <a:buChar char="•"/>
        <a:defRPr sz="1800" kern="1200">
          <a:solidFill>
            <a:srgbClr val="737B82"/>
          </a:solidFill>
          <a:latin typeface="+mn-lt"/>
          <a:ea typeface="+mn-ea"/>
          <a:cs typeface="+mn-cs"/>
        </a:defRPr>
      </a:lvl1pPr>
      <a:lvl2pPr marL="180975" indent="-180975" algn="l" defTabSz="457200" rtl="0" eaLnBrk="1" latinLnBrk="0" hangingPunct="1"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rgbClr val="737B82"/>
          </a:solidFill>
          <a:latin typeface="+mn-lt"/>
          <a:ea typeface="+mn-ea"/>
          <a:cs typeface="+mn-cs"/>
        </a:defRPr>
      </a:lvl2pPr>
      <a:lvl3pPr marL="361950" indent="-180975" algn="l" defTabSz="457200" rtl="0" eaLnBrk="1" latinLnBrk="0" hangingPunct="1">
        <a:spcBef>
          <a:spcPts val="600"/>
        </a:spcBef>
        <a:buFont typeface="Symbol" panose="05050102010706020507" pitchFamily="18" charset="2"/>
        <a:buChar char="-"/>
        <a:defRPr sz="1800" kern="1200">
          <a:solidFill>
            <a:srgbClr val="737B82"/>
          </a:solidFill>
          <a:latin typeface="+mn-lt"/>
          <a:ea typeface="+mn-ea"/>
          <a:cs typeface="+mn-cs"/>
        </a:defRPr>
      </a:lvl3pPr>
      <a:lvl4pPr marL="539750" indent="-182880" algn="l" defTabSz="457200" rtl="0" eaLnBrk="1" latinLnBrk="0" hangingPunct="1">
        <a:spcBef>
          <a:spcPts val="600"/>
        </a:spcBef>
        <a:buFont typeface="Symbol" panose="05050102010706020507" pitchFamily="18" charset="2"/>
        <a:buChar char="-"/>
        <a:defRPr sz="1800" kern="1200">
          <a:solidFill>
            <a:srgbClr val="737B82"/>
          </a:solidFill>
          <a:latin typeface="+mn-lt"/>
          <a:ea typeface="+mn-ea"/>
          <a:cs typeface="+mn-cs"/>
        </a:defRPr>
      </a:lvl4pPr>
      <a:lvl5pPr marL="714375" indent="-174625" algn="l" defTabSz="457200" rtl="0" eaLnBrk="1" latinLnBrk="0" hangingPunct="1">
        <a:spcBef>
          <a:spcPts val="600"/>
        </a:spcBef>
        <a:buFont typeface="Symbol" panose="05050102010706020507" pitchFamily="18" charset="2"/>
        <a:buChar char="-"/>
        <a:defRPr sz="1800" kern="1200">
          <a:solidFill>
            <a:srgbClr val="737B82"/>
          </a:solidFill>
          <a:latin typeface="+mn-lt"/>
          <a:ea typeface="+mn-ea"/>
          <a:cs typeface="+mn-cs"/>
        </a:defRPr>
      </a:lvl5pPr>
      <a:lvl6pPr marL="895350" indent="-180975" algn="l" defTabSz="457200" rtl="0" eaLnBrk="1" latinLnBrk="0" hangingPunct="1">
        <a:spcBef>
          <a:spcPts val="6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12700" imgH="12700" progId="TCLayout.ActiveDocument.1">
                  <p:embed/>
                </p:oleObj>
              </mc:Choice>
              <mc:Fallback>
                <p:oleObj name="think-cell Slide" r:id="rId12" imgW="12700" imgH="12700" progId="TCLayout.ActiveDocument.1">
                  <p:embed/>
                  <p:pic>
                    <p:nvPicPr>
                      <p:cNvPr id="0" name="Objekt 1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888288" y="6540972"/>
            <a:ext cx="38608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>
              <a:defRPr lang="en-GB" sz="700" b="0" i="0" smtClean="0">
                <a:solidFill>
                  <a:schemeClr val="bg1"/>
                </a:solidFill>
                <a:latin typeface="+mn-lt"/>
                <a:cs typeface="Calibri Light" panose="020F0302020204030204"/>
              </a:defRPr>
            </a:lvl1pPr>
          </a:lstStyle>
          <a:p>
            <a:pPr algn="r"/>
            <a:r>
              <a:rPr lang="de-DE"/>
              <a:t>Seite: </a:t>
            </a:r>
            <a:fld id="{E7550942-A291-48F7-A47C-F017F50DCE2F}" type="slidenum">
              <a:rPr smtClean="0"/>
              <a:t>‹#›</a:t>
            </a:fld>
            <a:endParaRPr/>
          </a:p>
        </p:txBody>
      </p:sp>
      <p:grpSp>
        <p:nvGrpSpPr>
          <p:cNvPr id="11" name="Gruppieren 10"/>
          <p:cNvGrpSpPr/>
          <p:nvPr userDrawn="1">
            <p:custDataLst>
              <p:tags r:id="rId9"/>
            </p:custDataLst>
          </p:nvPr>
        </p:nvGrpSpPr>
        <p:grpSpPr>
          <a:xfrm>
            <a:off x="-151035" y="-97287"/>
            <a:ext cx="12476539" cy="7067433"/>
            <a:chOff x="-151035" y="-97287"/>
            <a:chExt cx="12476539" cy="7067433"/>
          </a:xfrm>
        </p:grpSpPr>
        <p:cxnSp>
          <p:nvCxnSpPr>
            <p:cNvPr id="84" name="Gerader Verbinder 83"/>
            <p:cNvCxnSpPr/>
            <p:nvPr userDrawn="1"/>
          </p:nvCxnSpPr>
          <p:spPr>
            <a:xfrm>
              <a:off x="-151035" y="3429933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/>
            <p:cNvCxnSpPr/>
            <p:nvPr userDrawn="1"/>
          </p:nvCxnSpPr>
          <p:spPr>
            <a:xfrm>
              <a:off x="-151035" y="6308340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/>
            <p:cNvCxnSpPr/>
            <p:nvPr userDrawn="1"/>
          </p:nvCxnSpPr>
          <p:spPr>
            <a:xfrm>
              <a:off x="-151035" y="652423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/>
            <p:cNvCxnSpPr/>
            <p:nvPr userDrawn="1"/>
          </p:nvCxnSpPr>
          <p:spPr>
            <a:xfrm>
              <a:off x="-151035" y="6669881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/>
            <p:cNvCxnSpPr/>
            <p:nvPr userDrawn="1"/>
          </p:nvCxnSpPr>
          <p:spPr>
            <a:xfrm>
              <a:off x="-151035" y="98072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/>
            <p:cNvCxnSpPr/>
            <p:nvPr userDrawn="1"/>
          </p:nvCxnSpPr>
          <p:spPr>
            <a:xfrm>
              <a:off x="-151035" y="1879302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/>
            <p:cNvCxnSpPr/>
            <p:nvPr userDrawn="1"/>
          </p:nvCxnSpPr>
          <p:spPr>
            <a:xfrm>
              <a:off x="12229504" y="3429933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/>
            <p:cNvCxnSpPr/>
            <p:nvPr userDrawn="1"/>
          </p:nvCxnSpPr>
          <p:spPr>
            <a:xfrm>
              <a:off x="12229504" y="6308340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/>
            <p:cNvCxnSpPr/>
            <p:nvPr userDrawn="1"/>
          </p:nvCxnSpPr>
          <p:spPr>
            <a:xfrm>
              <a:off x="12229504" y="652423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/>
            <p:cNvCxnSpPr/>
            <p:nvPr userDrawn="1"/>
          </p:nvCxnSpPr>
          <p:spPr>
            <a:xfrm>
              <a:off x="12229504" y="6669881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/>
            <p:cNvCxnSpPr/>
            <p:nvPr userDrawn="1"/>
          </p:nvCxnSpPr>
          <p:spPr>
            <a:xfrm>
              <a:off x="12229504" y="980728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/>
            <p:cNvCxnSpPr/>
            <p:nvPr userDrawn="1"/>
          </p:nvCxnSpPr>
          <p:spPr>
            <a:xfrm>
              <a:off x="12229504" y="1879302"/>
              <a:ext cx="96000" cy="0"/>
            </a:xfrm>
            <a:prstGeom prst="line">
              <a:avLst/>
            </a:prstGeom>
            <a:ln w="3175"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uppieren 95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450000" y="-97287"/>
              <a:ext cx="11299088" cy="72000"/>
              <a:chOff x="450000" y="-97287"/>
              <a:chExt cx="11299088" cy="72000"/>
            </a:xfrm>
          </p:grpSpPr>
          <p:cxnSp>
            <p:nvCxnSpPr>
              <p:cNvPr id="106" name="Gerader Verbinder 105"/>
              <p:cNvCxnSpPr/>
              <p:nvPr userDrawn="1"/>
            </p:nvCxnSpPr>
            <p:spPr>
              <a:xfrm rot="5400000">
                <a:off x="414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/>
              <p:cNvCxnSpPr/>
              <p:nvPr userDrawn="1"/>
            </p:nvCxnSpPr>
            <p:spPr>
              <a:xfrm rot="5400000">
                <a:off x="6060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/>
              <p:cNvCxnSpPr/>
              <p:nvPr userDrawn="1"/>
            </p:nvCxnSpPr>
            <p:spPr>
              <a:xfrm rot="5400000">
                <a:off x="1057167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/>
              <p:cNvCxnSpPr/>
              <p:nvPr userDrawn="1"/>
            </p:nvCxnSpPr>
            <p:spPr>
              <a:xfrm rot="5400000">
                <a:off x="39686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r Verbinder 109"/>
              <p:cNvCxnSpPr/>
              <p:nvPr userDrawn="1"/>
            </p:nvCxnSpPr>
            <p:spPr>
              <a:xfrm rot="5400000">
                <a:off x="42861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r Verbinder 110"/>
              <p:cNvCxnSpPr/>
              <p:nvPr userDrawn="1"/>
            </p:nvCxnSpPr>
            <p:spPr>
              <a:xfrm rot="5400000">
                <a:off x="78408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/>
              <p:cNvCxnSpPr/>
              <p:nvPr userDrawn="1"/>
            </p:nvCxnSpPr>
            <p:spPr>
              <a:xfrm rot="5400000">
                <a:off x="81583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/>
              <p:cNvCxnSpPr/>
              <p:nvPr userDrawn="1"/>
            </p:nvCxnSpPr>
            <p:spPr>
              <a:xfrm rot="5400000">
                <a:off x="1171308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uppieren 96"/>
            <p:cNvGrpSpPr/>
            <p:nvPr userDrawn="1">
              <p:custDataLst>
                <p:tags r:id="rId11"/>
              </p:custDataLst>
            </p:nvPr>
          </p:nvGrpSpPr>
          <p:grpSpPr>
            <a:xfrm>
              <a:off x="450000" y="6898146"/>
              <a:ext cx="11299088" cy="72000"/>
              <a:chOff x="450000" y="-97287"/>
              <a:chExt cx="11299088" cy="72000"/>
            </a:xfrm>
          </p:grpSpPr>
          <p:cxnSp>
            <p:nvCxnSpPr>
              <p:cNvPr id="98" name="Gerader Verbinder 97"/>
              <p:cNvCxnSpPr/>
              <p:nvPr userDrawn="1"/>
            </p:nvCxnSpPr>
            <p:spPr>
              <a:xfrm rot="5400000">
                <a:off x="414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r Verbinder 98"/>
              <p:cNvCxnSpPr/>
              <p:nvPr userDrawn="1"/>
            </p:nvCxnSpPr>
            <p:spPr>
              <a:xfrm rot="5400000">
                <a:off x="6060000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/>
              <p:cNvCxnSpPr/>
              <p:nvPr userDrawn="1"/>
            </p:nvCxnSpPr>
            <p:spPr>
              <a:xfrm rot="5400000">
                <a:off x="1057167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r Verbinder 100"/>
              <p:cNvCxnSpPr/>
              <p:nvPr userDrawn="1"/>
            </p:nvCxnSpPr>
            <p:spPr>
              <a:xfrm rot="5400000">
                <a:off x="39686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/>
              <p:cNvCxnSpPr/>
              <p:nvPr userDrawn="1"/>
            </p:nvCxnSpPr>
            <p:spPr>
              <a:xfrm rot="5400000">
                <a:off x="4286196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/>
              <p:cNvCxnSpPr/>
              <p:nvPr userDrawn="1"/>
            </p:nvCxnSpPr>
            <p:spPr>
              <a:xfrm rot="5400000">
                <a:off x="78408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/>
              <p:cNvCxnSpPr/>
              <p:nvPr userDrawn="1"/>
            </p:nvCxnSpPr>
            <p:spPr>
              <a:xfrm rot="5400000">
                <a:off x="8158391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/>
              <p:cNvCxnSpPr/>
              <p:nvPr userDrawn="1"/>
            </p:nvCxnSpPr>
            <p:spPr>
              <a:xfrm rot="5400000">
                <a:off x="11713088" y="-61287"/>
                <a:ext cx="72000" cy="0"/>
              </a:xfrm>
              <a:prstGeom prst="line">
                <a:avLst/>
              </a:prstGeom>
              <a:ln w="3175"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itelplatzhalter 12"/>
          <p:cNvSpPr>
            <a:spLocks noGrp="1"/>
          </p:cNvSpPr>
          <p:nvPr userDrawn="1">
            <p:ph type="title"/>
          </p:nvPr>
        </p:nvSpPr>
        <p:spPr>
          <a:xfrm>
            <a:off x="450000" y="980728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Add title</a:t>
            </a:r>
          </a:p>
        </p:txBody>
      </p:sp>
      <p:sp>
        <p:nvSpPr>
          <p:cNvPr id="61" name="Textfeld 60"/>
          <p:cNvSpPr txBox="1"/>
          <p:nvPr userDrawn="1"/>
        </p:nvSpPr>
        <p:spPr>
          <a:xfrm>
            <a:off x="7888288" y="6540972"/>
            <a:ext cx="38608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de-DE"/>
            </a:defPPr>
            <a:lvl1pPr algn="ctr">
              <a:defRPr sz="800" b="0" i="0">
                <a:solidFill>
                  <a:schemeClr val="bg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>
            <a:pPr algn="r"/>
            <a:r>
              <a:rPr lang="de-DE" sz="700">
                <a:solidFill>
                  <a:srgbClr val="737B82"/>
                </a:solidFill>
                <a:latin typeface="+mn-lt"/>
              </a:rPr>
              <a:t>Page: </a:t>
            </a:r>
            <a:fld id="{49C6E1B4-76A5-844A-8D6F-23019DBC3BDE}" type="slidenum">
              <a:rPr lang="de-DE" sz="700" smtClean="0">
                <a:solidFill>
                  <a:srgbClr val="737B82"/>
                </a:solidFill>
                <a:latin typeface="+mn-lt"/>
              </a:rPr>
              <a:t>‹#›</a:t>
            </a:fld>
            <a:r>
              <a:rPr lang="de-DE" sz="700">
                <a:solidFill>
                  <a:srgbClr val="737B82"/>
                </a:solidFill>
                <a:latin typeface="+mn-lt"/>
              </a:rPr>
              <a:t> 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idx="1"/>
          </p:nvPr>
        </p:nvSpPr>
        <p:spPr>
          <a:xfrm>
            <a:off x="450001" y="1879302"/>
            <a:ext cx="10159262" cy="44294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Insert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5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450000" y="6540971"/>
            <a:ext cx="252312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/>
            <a:r>
              <a:rPr lang="de-DE" sz="700" b="0" i="0">
                <a:latin typeface="+mn-lt"/>
                <a:cs typeface="Calibri Light" panose="020F0302020204030204"/>
              </a:rPr>
              <a:t>Insert presentation title | Insert </a:t>
            </a:r>
            <a:r>
              <a:rPr lang="de-DE" sz="700" b="0" i="0" err="1">
                <a:latin typeface="+mn-lt"/>
                <a:cs typeface="Calibri Light" panose="020F0302020204030204"/>
              </a:rPr>
              <a:t>name</a:t>
            </a:r>
            <a:r>
              <a:rPr lang="de-DE" sz="700" b="0" i="0">
                <a:latin typeface="+mn-lt"/>
                <a:cs typeface="Calibri Light" panose="020F0302020204030204"/>
              </a:rPr>
              <a:t> | Insert </a:t>
            </a:r>
            <a:r>
              <a:rPr lang="de-DE" sz="700" b="0" i="0" err="1">
                <a:latin typeface="+mn-lt"/>
                <a:cs typeface="Calibri Light" panose="020F0302020204030204"/>
              </a:rPr>
              <a:t>date</a:t>
            </a:r>
            <a:r>
              <a:rPr lang="de-DE" sz="700" b="0" i="0">
                <a:latin typeface="+mn-lt"/>
                <a:cs typeface="Calibri Light" panose="020F0302020204030204"/>
              </a:rPr>
              <a:t> | www.kuka.com</a:t>
            </a:r>
          </a:p>
        </p:txBody>
      </p:sp>
      <p:sp>
        <p:nvSpPr>
          <p:cNvPr id="5" name="MSIPCMContentMarking" descr="{&quot;HashCode&quot;:-1757075526,&quot;Placement&quot;:&quot;Footer&quot;,&quot;Top&quot;:519.343,&quot;Left&quot;:444.2841,&quot;SlideWidth&quot;:960,&quot;SlideHeight&quot;:540}"/>
          <p:cNvSpPr txBox="1"/>
          <p:nvPr userDrawn="1"/>
        </p:nvSpPr>
        <p:spPr>
          <a:xfrm>
            <a:off x="5642408" y="6595656"/>
            <a:ext cx="90718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676C71"/>
                </a:solidFill>
                <a:latin typeface="Calibri" panose="020F0502020204030204" pitchFamily="34" charset="0"/>
              </a:rPr>
              <a:t>Confidential</a:t>
            </a:r>
            <a:endParaRPr lang="en-US" sz="1000" err="1">
              <a:solidFill>
                <a:srgbClr val="676C71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0" kern="1200">
          <a:solidFill>
            <a:srgbClr val="737B8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457200" rtl="0" eaLnBrk="1" latinLnBrk="0" hangingPunct="1">
        <a:spcBef>
          <a:spcPts val="600"/>
        </a:spcBef>
        <a:buClr>
          <a:srgbClr val="737B82"/>
        </a:buClr>
        <a:buFont typeface="Arial" panose="020B0604020202020204" pitchFamily="34" charset="0"/>
        <a:buChar char="•"/>
        <a:defRPr sz="1800" kern="1200">
          <a:solidFill>
            <a:srgbClr val="737B82"/>
          </a:solidFill>
          <a:latin typeface="+mn-lt"/>
          <a:ea typeface="+mn-ea"/>
          <a:cs typeface="+mn-cs"/>
        </a:defRPr>
      </a:lvl1pPr>
      <a:lvl2pPr marL="180975" indent="-180975" algn="l" defTabSz="457200" rtl="0" eaLnBrk="1" latinLnBrk="0" hangingPunct="1"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rgbClr val="737B82"/>
          </a:solidFill>
          <a:latin typeface="+mn-lt"/>
          <a:ea typeface="+mn-ea"/>
          <a:cs typeface="+mn-cs"/>
        </a:defRPr>
      </a:lvl2pPr>
      <a:lvl3pPr marL="361950" indent="-180975" algn="l" defTabSz="457200" rtl="0" eaLnBrk="1" latinLnBrk="0" hangingPunct="1">
        <a:spcBef>
          <a:spcPts val="600"/>
        </a:spcBef>
        <a:buFont typeface="Symbol" panose="05050102010706020507" pitchFamily="18" charset="2"/>
        <a:buChar char="-"/>
        <a:defRPr sz="1800" kern="1200">
          <a:solidFill>
            <a:srgbClr val="737B82"/>
          </a:solidFill>
          <a:latin typeface="+mn-lt"/>
          <a:ea typeface="+mn-ea"/>
          <a:cs typeface="+mn-cs"/>
        </a:defRPr>
      </a:lvl3pPr>
      <a:lvl4pPr marL="539750" indent="-182880" algn="l" defTabSz="457200" rtl="0" eaLnBrk="1" latinLnBrk="0" hangingPunct="1">
        <a:spcBef>
          <a:spcPts val="600"/>
        </a:spcBef>
        <a:buFont typeface="Symbol" panose="05050102010706020507" pitchFamily="18" charset="2"/>
        <a:buChar char="-"/>
        <a:defRPr sz="1800" kern="1200">
          <a:solidFill>
            <a:srgbClr val="737B82"/>
          </a:solidFill>
          <a:latin typeface="+mn-lt"/>
          <a:ea typeface="+mn-ea"/>
          <a:cs typeface="+mn-cs"/>
        </a:defRPr>
      </a:lvl4pPr>
      <a:lvl5pPr marL="714375" indent="-174625" algn="l" defTabSz="457200" rtl="0" eaLnBrk="1" latinLnBrk="0" hangingPunct="1">
        <a:spcBef>
          <a:spcPts val="600"/>
        </a:spcBef>
        <a:buFont typeface="Symbol" panose="05050102010706020507" pitchFamily="18" charset="2"/>
        <a:buChar char="-"/>
        <a:defRPr sz="1800" kern="1200">
          <a:solidFill>
            <a:srgbClr val="737B82"/>
          </a:solidFill>
          <a:latin typeface="+mn-lt"/>
          <a:ea typeface="+mn-ea"/>
          <a:cs typeface="+mn-cs"/>
        </a:defRPr>
      </a:lvl5pPr>
      <a:lvl6pPr marL="895350" indent="-180975" algn="l" defTabSz="457200" rtl="0" eaLnBrk="1" latinLnBrk="0" hangingPunct="1">
        <a:spcBef>
          <a:spcPts val="6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9.xml"/><Relationship Id="rId4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32000" y="1433729"/>
            <a:ext cx="10638367" cy="1358653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zh-CN" altLang="en-US" sz="2800"/>
              <a:t>东北大学联合培养</a:t>
            </a:r>
            <a:br>
              <a:rPr lang="en-US"/>
            </a:br>
            <a:r>
              <a:rPr lang="zh-CN" altLang="en-US"/>
              <a:t>学习汇报总结</a:t>
            </a:r>
            <a:br>
              <a:rPr lang="en-US" sz="4800">
                <a:solidFill>
                  <a:schemeClr val="tx1"/>
                </a:solidFill>
              </a:rPr>
            </a:br>
            <a:endParaRPr lang="en-US" sz="4000"/>
          </a:p>
        </p:txBody>
      </p:sp>
      <p:sp>
        <p:nvSpPr>
          <p:cNvPr id="4" name="Text Placeholder 2"/>
          <p:cNvSpPr txBox="1"/>
          <p:nvPr/>
        </p:nvSpPr>
        <p:spPr>
          <a:xfrm>
            <a:off x="432000" y="3897252"/>
            <a:ext cx="6840000" cy="1007912"/>
          </a:xfrm>
          <a:prstGeom prst="rect">
            <a:avLst/>
          </a:prstGeom>
        </p:spPr>
        <p:txBody>
          <a:bodyPr/>
          <a:lstStyle>
            <a:lvl1pPr marL="180975" indent="-180975" algn="l" defTabSz="457200" rtl="0" eaLnBrk="1" latinLnBrk="0" hangingPunct="1">
              <a:spcBef>
                <a:spcPts val="600"/>
              </a:spcBef>
              <a:buClr>
                <a:srgbClr val="737B8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4572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457200" rtl="0" eaLnBrk="1" latinLnBrk="0" hangingPunct="1">
              <a:spcBef>
                <a:spcPts val="6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3pPr>
            <a:lvl4pPr marL="539750" indent="-182880" algn="l" defTabSz="457200" rtl="0" eaLnBrk="1" latinLnBrk="0" hangingPunct="1">
              <a:spcBef>
                <a:spcPts val="6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4pPr>
            <a:lvl5pPr marL="714375" indent="-174625" algn="l" defTabSz="457200" rtl="0" eaLnBrk="1" latinLnBrk="0" hangingPunct="1">
              <a:spcBef>
                <a:spcPts val="6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5pPr>
            <a:lvl6pPr marL="895350" indent="-180975" algn="l" defTabSz="457200" rtl="0" eaLnBrk="1" latinLnBrk="0" hangingPunct="1">
              <a:spcBef>
                <a:spcPts val="6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Reporter</a:t>
            </a:r>
            <a:r>
              <a:rPr lang="en-US" altLang="zh-CN" sz="2000"/>
              <a:t>: Austin Zhang</a:t>
            </a:r>
            <a:endParaRPr lang="en-US" sz="2000"/>
          </a:p>
          <a:p>
            <a:pPr marL="0" indent="0">
              <a:buNone/>
            </a:pPr>
            <a:endParaRPr lang="en-US" altLang="zh-CN" sz="2000"/>
          </a:p>
        </p:txBody>
      </p:sp>
      <p:sp>
        <p:nvSpPr>
          <p:cNvPr id="5" name="Text Placeholder 5"/>
          <p:cNvSpPr txBox="1"/>
          <p:nvPr/>
        </p:nvSpPr>
        <p:spPr>
          <a:xfrm>
            <a:off x="432000" y="5445224"/>
            <a:ext cx="3211016" cy="900100"/>
          </a:xfrm>
          <a:prstGeom prst="rect">
            <a:avLst/>
          </a:prstGeom>
        </p:spPr>
        <p:txBody>
          <a:bodyPr/>
          <a:lstStyle>
            <a:lvl1pPr marL="180975" indent="-180975" algn="l" defTabSz="457200" rtl="0" eaLnBrk="1" latinLnBrk="0" hangingPunct="1">
              <a:spcBef>
                <a:spcPts val="600"/>
              </a:spcBef>
              <a:buClr>
                <a:srgbClr val="737B8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4572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457200" rtl="0" eaLnBrk="1" latinLnBrk="0" hangingPunct="1">
              <a:spcBef>
                <a:spcPts val="6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3pPr>
            <a:lvl4pPr marL="539750" indent="-182880" algn="l" defTabSz="457200" rtl="0" eaLnBrk="1" latinLnBrk="0" hangingPunct="1">
              <a:spcBef>
                <a:spcPts val="6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4pPr>
            <a:lvl5pPr marL="714375" indent="-174625" algn="l" defTabSz="457200" rtl="0" eaLnBrk="1" latinLnBrk="0" hangingPunct="1">
              <a:spcBef>
                <a:spcPts val="6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37B82"/>
                </a:solidFill>
                <a:latin typeface="+mn-lt"/>
                <a:ea typeface="+mn-ea"/>
                <a:cs typeface="+mn-cs"/>
              </a:defRPr>
            </a:lvl5pPr>
            <a:lvl6pPr marL="895350" indent="-180975" algn="l" defTabSz="457200" rtl="0" eaLnBrk="1" latinLnBrk="0" hangingPunct="1">
              <a:spcBef>
                <a:spcPts val="6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Nov</a:t>
            </a:r>
            <a:r>
              <a:rPr lang="en-US"/>
              <a:t> , 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1A39F9-2722-55FD-9D5F-7AF9A681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65071">
            <a:off x="5307574" y="1302447"/>
            <a:ext cx="6050623" cy="29437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39FCC6-E6C5-6A69-E8AE-86060B6D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609020"/>
            <a:ext cx="3854559" cy="22471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5BA8F7-CD4A-B240-77E4-3394D93B2B4B}"/>
              </a:ext>
            </a:extLst>
          </p:cNvPr>
          <p:cNvSpPr txBox="1"/>
          <p:nvPr/>
        </p:nvSpPr>
        <p:spPr>
          <a:xfrm>
            <a:off x="4958161" y="5467995"/>
            <a:ext cx="6048672" cy="719034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zh-CN" altLang="en-US" sz="1400"/>
              <a:t>高度差越大，每个点在相机中的投影误差的差别就会越大，即每个点的</a:t>
            </a:r>
            <a:endParaRPr lang="en-US" altLang="zh-CN" sz="1400"/>
          </a:p>
          <a:p>
            <a:r>
              <a:rPr lang="zh-CN" altLang="en-US" sz="1400"/>
              <a:t>误差不在同一水平线。</a:t>
            </a:r>
            <a:endParaRPr lang="en-US" altLang="zh-CN" sz="1400"/>
          </a:p>
          <a:p>
            <a:r>
              <a:rPr lang="zh-CN" altLang="en-US" sz="1400"/>
              <a:t>这就会造成在拟合点云时，需要将有不同误差的点拟合同一个方程。</a:t>
            </a:r>
            <a:endParaRPr lang="zh-CN" altLang="en-US" sz="1400" dirty="0" err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EFA9A3-EB1B-BEAE-5515-3CB77374FB83}"/>
              </a:ext>
            </a:extLst>
          </p:cNvPr>
          <p:cNvSpPr txBox="1"/>
          <p:nvPr/>
        </p:nvSpPr>
        <p:spPr>
          <a:xfrm>
            <a:off x="83332" y="3016544"/>
            <a:ext cx="6241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0" i="0" u="none" strike="noStrike" baseline="0">
                <a:latin typeface="AdobeHeitiStd-Regular"/>
              </a:rPr>
              <a:t>光斑区域高度差越大，越不满足激光三角原理，则线性误差越大，且由于</a:t>
            </a:r>
            <a:endParaRPr lang="en-US" altLang="zh-CN" sz="1400" b="0" i="0" u="none" strike="noStrike" baseline="0">
              <a:latin typeface="AdobeHeitiStd-Regular"/>
            </a:endParaRPr>
          </a:p>
          <a:p>
            <a:pPr algn="l"/>
            <a:r>
              <a:rPr lang="zh-CN" altLang="en-US" sz="1400" b="0" i="0" u="none" strike="noStrike" baseline="0">
                <a:latin typeface="AdobeHeitiStd-Regular"/>
              </a:rPr>
              <a:t>扫描仪的漫反射特性，激光入射角度对标定的精度存在一定的影响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88424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论文研读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773771"/>
            <a:chOff x="445312" y="965462"/>
            <a:chExt cx="11267312" cy="77377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3624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论文从圆的拟合出发，分别分析标定球扫描误差和扫描距离带来的误差</a:t>
              </a: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r>
                <a:rPr lang="zh-CN" altLang="en-US" sz="1600" b="0" i="0" u="none" strike="noStrike" baseline="0">
                  <a:latin typeface="SSJ4+ZCEJDG-1"/>
                </a:rPr>
                <a:t>机</a:t>
              </a:r>
              <a:r>
                <a:rPr lang="zh-CN" altLang="en-US" sz="1600" b="0" i="0" u="none" strike="noStrike" baseline="0">
                  <a:latin typeface="FZSSK--GBK1-00+ZCEJDK-18"/>
                </a:rPr>
                <a:t>器</a:t>
              </a:r>
              <a:r>
                <a:rPr lang="zh-CN" altLang="en-US" sz="1600" b="0" i="0" u="none" strike="noStrike" baseline="0">
                  <a:latin typeface="FZSSK--GBK1-00+ZCEJDJ-16"/>
                </a:rPr>
                <a:t>人</a:t>
              </a:r>
              <a:r>
                <a:rPr lang="zh-CN" altLang="en-US" sz="1600" b="0" i="0" u="none" strike="noStrike" baseline="0">
                  <a:latin typeface="FZSSK--GBK1-00+ZCEJDM-28"/>
                </a:rPr>
                <a:t>手</a:t>
              </a:r>
              <a:r>
                <a:rPr lang="zh-CN" altLang="en-US" sz="1600" b="0" i="0" u="none" strike="noStrike" baseline="0">
                  <a:latin typeface="FZSSK--GBK1-00+ZCEJDl-46"/>
                </a:rPr>
                <a:t>眼</a:t>
              </a:r>
              <a:r>
                <a:rPr lang="zh-CN" altLang="en-US" sz="1600" b="0" i="0" u="none" strike="noStrike" baseline="0">
                  <a:latin typeface="FZSSK--GBK1-00+ZCEJDL-25"/>
                </a:rPr>
                <a:t>标</a:t>
              </a:r>
              <a:r>
                <a:rPr lang="zh-CN" altLang="en-US" sz="1600" b="0" i="0" u="none" strike="noStrike" baseline="0">
                  <a:latin typeface="SSJ4+ZCEJDG-1"/>
                </a:rPr>
                <a:t>定</a:t>
              </a:r>
              <a:r>
                <a:rPr lang="zh-CN" altLang="en-US" sz="1600" b="0" i="0" u="none" strike="noStrike" baseline="0">
                  <a:latin typeface="FZSSK--GBK1-00+ZCEJDK-18"/>
                </a:rPr>
                <a:t>及其</a:t>
              </a:r>
              <a:r>
                <a:rPr lang="zh-CN" altLang="en-US" sz="1600" b="0" i="0" u="none" strike="noStrike" baseline="0">
                  <a:latin typeface="FZSSK--GBK1-00+ZCEJDJ-16"/>
                </a:rPr>
                <a:t>精</a:t>
              </a:r>
              <a:r>
                <a:rPr lang="zh-CN" altLang="en-US" sz="1600" b="0" i="0" u="none" strike="noStrike" baseline="0">
                  <a:latin typeface="FZSSK--GBK1-00+ZCEJDK-18"/>
                </a:rPr>
                <a:t>度</a:t>
              </a:r>
              <a:r>
                <a:rPr lang="zh-CN" altLang="en-US" sz="1600" b="0" i="0" u="none" strike="noStrike" baseline="0">
                  <a:latin typeface="SSJ4+ZCEJDG-1"/>
                </a:rPr>
                <a:t>分</a:t>
              </a:r>
              <a:r>
                <a:rPr lang="zh-CN" altLang="en-US" sz="1600" b="0" i="0" u="none" strike="noStrike" baseline="0">
                  <a:latin typeface="FZSSK--GBK1-00+ZCEJDK-18"/>
                </a:rPr>
                <a:t>析的</a:t>
              </a:r>
              <a:r>
                <a:rPr lang="zh-CN" altLang="en-US" sz="1600" b="0" i="0" u="none" strike="noStrike" baseline="0">
                  <a:latin typeface="SSJ4+ZCEJDG-1"/>
                </a:rPr>
                <a:t>研究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85E90204-12DA-D7B1-D92E-7447CC6B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286031"/>
            <a:ext cx="2301877" cy="35756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0883DB0-66A4-7C6B-7913-CB26D2B9E13C}"/>
              </a:ext>
            </a:extLst>
          </p:cNvPr>
          <p:cNvSpPr txBox="1"/>
          <p:nvPr/>
        </p:nvSpPr>
        <p:spPr>
          <a:xfrm>
            <a:off x="2952867" y="3663289"/>
            <a:ext cx="1940770" cy="684602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/>
              <a:t>算法基本原理便是剔除</a:t>
            </a:r>
            <a:endParaRPr lang="en-US" altLang="zh-CN" sz="1400"/>
          </a:p>
          <a:p>
            <a:pPr>
              <a:lnSpc>
                <a:spcPct val="150000"/>
              </a:lnSpc>
            </a:pPr>
            <a:r>
              <a:rPr lang="zh-CN" altLang="en-US" sz="1400"/>
              <a:t>误差较大区域的部分点</a:t>
            </a:r>
            <a:endParaRPr lang="zh-CN" altLang="en-US" sz="1400" dirty="0" err="1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553EF60-D2DB-9BA5-E68E-20546AD8A480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2952867" y="4005590"/>
            <a:ext cx="19407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34951CBF-003F-0A2E-CE5D-266E8E6B6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02" y="2888940"/>
            <a:ext cx="927743" cy="8197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622E50D-4111-18FE-1FD6-6F165C35C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715" y="4132313"/>
            <a:ext cx="1465502" cy="102585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F0F236F-6B53-BBC0-51ED-6888F00E1DE1}"/>
              </a:ext>
            </a:extLst>
          </p:cNvPr>
          <p:cNvSpPr txBox="1"/>
          <p:nvPr/>
        </p:nvSpPr>
        <p:spPr>
          <a:xfrm>
            <a:off x="6393876" y="3554751"/>
            <a:ext cx="2166793" cy="684602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/>
              <a:t>类似的分析不同扫描区域</a:t>
            </a:r>
            <a:endParaRPr lang="en-US" altLang="zh-CN" sz="1400"/>
          </a:p>
          <a:p>
            <a:pPr>
              <a:lnSpc>
                <a:spcPct val="150000"/>
              </a:lnSpc>
            </a:pPr>
            <a:r>
              <a:rPr lang="zh-CN" altLang="en-US" sz="1400"/>
              <a:t>拟合圆的误差</a:t>
            </a:r>
            <a:endParaRPr lang="zh-CN" altLang="en-US" sz="1400" dirty="0" err="1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2264F91-9F68-FD7F-C51B-70AC30C18E74}"/>
              </a:ext>
            </a:extLst>
          </p:cNvPr>
          <p:cNvCxnSpPr>
            <a:cxnSpLocks/>
            <a:stCxn id="24" idx="1"/>
            <a:endCxn id="24" idx="3"/>
          </p:cNvCxnSpPr>
          <p:nvPr/>
        </p:nvCxnSpPr>
        <p:spPr>
          <a:xfrm>
            <a:off x="6393876" y="3897052"/>
            <a:ext cx="21667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8E4659C-85CB-C185-C08E-52457DD77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304" y="2203829"/>
            <a:ext cx="2647950" cy="5334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C5AABCF-D345-FC8A-C9DF-E13742BFB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5829" y="2990393"/>
            <a:ext cx="3471942" cy="1357498"/>
          </a:xfrm>
          <a:prstGeom prst="rect">
            <a:avLst/>
          </a:prstGeom>
        </p:spPr>
      </p:pic>
      <p:sp>
        <p:nvSpPr>
          <p:cNvPr id="130" name="文本框 129">
            <a:extLst>
              <a:ext uri="{FF2B5EF4-FFF2-40B4-BE49-F238E27FC236}">
                <a16:creationId xmlns:a16="http://schemas.microsoft.com/office/drawing/2014/main" id="{72D51FE1-7F34-B600-BDF7-13AC3291866A}"/>
              </a:ext>
            </a:extLst>
          </p:cNvPr>
          <p:cNvSpPr txBox="1"/>
          <p:nvPr/>
        </p:nvSpPr>
        <p:spPr>
          <a:xfrm>
            <a:off x="8296677" y="4527094"/>
            <a:ext cx="37192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i="0" u="none" strike="noStrike" baseline="0">
                <a:latin typeface="E-BX+ZCEJDK-21"/>
              </a:rPr>
              <a:t>W</a:t>
            </a:r>
            <a:r>
              <a:rPr lang="en-US" altLang="zh-CN" sz="500" b="0" i="0" u="none" strike="noStrike" baseline="0">
                <a:latin typeface="E-BX+ZCEJDK-21"/>
              </a:rPr>
              <a:t>d </a:t>
            </a:r>
            <a:r>
              <a:rPr lang="zh-CN" altLang="en-US" sz="1200" b="0" i="0" u="none" strike="noStrike" baseline="0">
                <a:latin typeface="FZSSK--GBK1-00+ZCEJDK-18"/>
              </a:rPr>
              <a:t>是</a:t>
            </a:r>
            <a:r>
              <a:rPr lang="zh-CN" altLang="en-US" sz="1200" b="0" i="0" u="none" strike="noStrike" baseline="0">
                <a:latin typeface="FZSSK--GBK1-00+ZCEJDl-46"/>
              </a:rPr>
              <a:t>扫</a:t>
            </a:r>
            <a:r>
              <a:rPr lang="zh-CN" altLang="en-US" sz="1200" b="0" i="0" u="none" strike="noStrike" baseline="0">
                <a:latin typeface="FZSSK--GBK1-00+ZCEJDO-32"/>
              </a:rPr>
              <a:t>描</a:t>
            </a:r>
            <a:r>
              <a:rPr lang="zh-CN" altLang="en-US" sz="1200" b="0" i="0" u="none" strike="noStrike" baseline="0">
                <a:latin typeface="FZSSK--GBK1-00+ZCEJDK-18"/>
              </a:rPr>
              <a:t>激光</a:t>
            </a:r>
            <a:r>
              <a:rPr lang="zh-CN" altLang="en-US" sz="1200" b="0" i="0" u="none" strike="noStrike" baseline="0">
                <a:latin typeface="FZSSK--GBK1-00+ZCEJDL-25"/>
              </a:rPr>
              <a:t>最</a:t>
            </a:r>
            <a:r>
              <a:rPr lang="zh-CN" altLang="en-US" sz="1200" b="0" i="0" u="none" strike="noStrike" baseline="0">
                <a:latin typeface="FZSSK--GBK1-00+ZCEJDK-22"/>
              </a:rPr>
              <a:t>小</a:t>
            </a:r>
            <a:r>
              <a:rPr lang="zh-CN" altLang="en-US" sz="1200" b="0" i="0" u="none" strike="noStrike" baseline="0">
                <a:latin typeface="FZSSK--GBK1-00+ZCEJDT-37"/>
              </a:rPr>
              <a:t>宽</a:t>
            </a:r>
            <a:r>
              <a:rPr lang="zh-CN" altLang="en-US" sz="1200" b="0" i="0" u="none" strike="noStrike" baseline="0">
                <a:latin typeface="FZSSK--GBK1-00+ZCEJDK-18"/>
              </a:rPr>
              <a:t>度</a:t>
            </a:r>
            <a:endParaRPr lang="en-US" altLang="zh-CN" sz="1200" b="0" i="0" u="none" strike="noStrike" baseline="0">
              <a:latin typeface="FZSSK--GBK1-00+ZCEJDH-7"/>
            </a:endParaRPr>
          </a:p>
          <a:p>
            <a:pPr algn="l"/>
            <a:r>
              <a:rPr lang="zh-CN" altLang="en-US" sz="1200" b="0" i="0" u="none" strike="noStrike" baseline="0">
                <a:latin typeface="FZSSK--GBK1-00+ZCEJDT-37"/>
              </a:rPr>
              <a:t>宽</a:t>
            </a:r>
            <a:r>
              <a:rPr lang="zh-CN" altLang="en-US" sz="1200" b="0" i="0" u="none" strike="noStrike" baseline="0">
                <a:latin typeface="FZSSK--GBK1-00+ZCEJDK-18"/>
              </a:rPr>
              <a:t>度</a:t>
            </a:r>
            <a:r>
              <a:rPr lang="zh-CN" altLang="en-US" sz="1200" b="0" i="0" u="none" strike="noStrike" baseline="0">
                <a:latin typeface="FZSSK--GBK1-00+ZCEJDL-25"/>
              </a:rPr>
              <a:t>最</a:t>
            </a:r>
            <a:r>
              <a:rPr lang="zh-CN" altLang="en-US" sz="1200" b="0" i="0" u="none" strike="noStrike" baseline="0">
                <a:latin typeface="FZSSK--GBK1-00+ZCEJDK-22"/>
              </a:rPr>
              <a:t>小时</a:t>
            </a:r>
            <a:r>
              <a:rPr lang="zh-CN" altLang="en-US" sz="1200" b="0" i="0" u="none" strike="noStrike" baseline="0">
                <a:latin typeface="FZSSK--GBK1-00+ZCEJDK-18"/>
              </a:rPr>
              <a:t>激光</a:t>
            </a:r>
            <a:r>
              <a:rPr lang="zh-CN" altLang="en-US" sz="1200" b="0" i="0" u="none" strike="noStrike" baseline="0">
                <a:latin typeface="FZSSK--GBK1-00+ZCEJDl-46"/>
              </a:rPr>
              <a:t>扫</a:t>
            </a:r>
            <a:r>
              <a:rPr lang="zh-CN" altLang="en-US" sz="1200" b="0" i="0" u="none" strike="noStrike" baseline="0">
                <a:latin typeface="FZSSK--GBK1-00+ZCEJDO-32"/>
              </a:rPr>
              <a:t>描</a:t>
            </a:r>
            <a:r>
              <a:rPr lang="zh-CN" altLang="en-US" sz="1200" b="0" i="0" u="none" strike="noStrike" baseline="0">
                <a:latin typeface="FZSSK--GBK1-00+ZCEJDK-22"/>
              </a:rPr>
              <a:t>仪到</a:t>
            </a:r>
            <a:r>
              <a:rPr lang="zh-CN" altLang="en-US" sz="1200" b="0" i="0" u="none" strike="noStrike" baseline="0">
                <a:latin typeface="FZSSK--GBK1-00+ZCEJDO-32"/>
              </a:rPr>
              <a:t>被</a:t>
            </a:r>
            <a:r>
              <a:rPr lang="zh-CN" altLang="en-US" sz="1200" b="0" i="0" u="none" strike="noStrike" baseline="0">
                <a:latin typeface="FZSSK--GBK1-00+ZCEJDl-46"/>
              </a:rPr>
              <a:t>扫</a:t>
            </a:r>
            <a:r>
              <a:rPr lang="zh-CN" altLang="en-US" sz="1200" b="0" i="0" u="none" strike="noStrike" baseline="0">
                <a:latin typeface="FZSSK--GBK1-00+ZCEJDO-32"/>
              </a:rPr>
              <a:t>描物</a:t>
            </a:r>
            <a:r>
              <a:rPr lang="zh-CN" altLang="en-US" sz="1200" b="0" i="0" u="none" strike="noStrike" baseline="0">
                <a:latin typeface="FZSSK--GBK1-00+ZCEJDK-22"/>
              </a:rPr>
              <a:t>体</a:t>
            </a:r>
            <a:r>
              <a:rPr lang="zh-CN" altLang="en-US" sz="1200" b="0" i="0" u="none" strike="noStrike" baseline="0">
                <a:latin typeface="FZSSK--GBK1-00+ZCEJDK-18"/>
              </a:rPr>
              <a:t>的</a:t>
            </a:r>
            <a:r>
              <a:rPr lang="zh-CN" altLang="en-US" sz="1200" b="0" i="0" u="none" strike="noStrike" baseline="0">
                <a:latin typeface="FZSSK--GBK1-00+ZCEJDL-25"/>
              </a:rPr>
              <a:t>距</a:t>
            </a:r>
            <a:r>
              <a:rPr lang="zh-CN" altLang="en-US" sz="1200" b="0" i="0" u="none" strike="noStrike" baseline="0">
                <a:latin typeface="FZSSK--GBK1-00+ZCEJDP-34"/>
              </a:rPr>
              <a:t>离</a:t>
            </a:r>
            <a:r>
              <a:rPr lang="zh-CN" altLang="en-US" sz="1200" b="0" i="0" u="none" strike="noStrike" baseline="0">
                <a:latin typeface="FZSSK--GBK1-00+ZCEJDJ-16"/>
              </a:rPr>
              <a:t>为</a:t>
            </a:r>
            <a:r>
              <a:rPr lang="en-US" altLang="zh-CN" sz="1200" b="0" i="0" u="none" strike="noStrike" baseline="0">
                <a:latin typeface="E-BX+ZCEJDK-21"/>
              </a:rPr>
              <a:t>d</a:t>
            </a:r>
            <a:endParaRPr lang="en-US" altLang="zh-CN" sz="1200">
              <a:latin typeface="FZSSK--GBK1-00+ZCEJDH-7"/>
            </a:endParaRPr>
          </a:p>
          <a:p>
            <a:pPr algn="l"/>
            <a:r>
              <a:rPr lang="en-US" altLang="zh-CN" sz="1200" b="0" i="0" u="none" strike="noStrike" baseline="0">
                <a:latin typeface="DY3+ZCEJDL-23"/>
              </a:rPr>
              <a:t>λ</a:t>
            </a:r>
            <a:r>
              <a:rPr lang="zh-CN" altLang="en-US" sz="1200" b="0" i="0" u="none" strike="noStrike" baseline="0">
                <a:latin typeface="FZSSK--GBK1-00+ZCEJDK-18"/>
              </a:rPr>
              <a:t>是激光</a:t>
            </a:r>
            <a:r>
              <a:rPr lang="zh-CN" altLang="en-US" sz="1200" b="0" i="0" u="none" strike="noStrike" baseline="0">
                <a:latin typeface="FZSSK--GBK1-00+ZCEJDZ-41"/>
              </a:rPr>
              <a:t>波</a:t>
            </a:r>
            <a:r>
              <a:rPr lang="zh-CN" altLang="en-US" sz="1200" b="0" i="0" u="none" strike="noStrike" baseline="0">
                <a:latin typeface="FZSSK--GBK1-00+ZCEJDK-22"/>
              </a:rPr>
              <a:t>长</a:t>
            </a:r>
            <a:endParaRPr lang="en-US" altLang="zh-CN" sz="1200">
              <a:latin typeface="FZSSK--GBK1-00+ZCEJDH-7"/>
            </a:endParaRPr>
          </a:p>
          <a:p>
            <a:pPr algn="l"/>
            <a:r>
              <a:rPr lang="en-US" altLang="zh-CN" sz="1200" b="0" i="0" u="none" strike="noStrike" baseline="0">
                <a:latin typeface="E-BX+ZCEJDK-21"/>
              </a:rPr>
              <a:t>D </a:t>
            </a:r>
            <a:r>
              <a:rPr lang="zh-CN" altLang="en-US" sz="1200" b="0" i="0" u="none" strike="noStrike" baseline="0">
                <a:latin typeface="FZSSK--GBK1-00+ZCEJDK-18"/>
              </a:rPr>
              <a:t>是激光</a:t>
            </a:r>
            <a:r>
              <a:rPr lang="zh-CN" altLang="en-US" sz="1200" b="0" i="0" u="none" strike="noStrike" baseline="0">
                <a:latin typeface="FZSSK--GBK1-00+ZCEJDl-46"/>
              </a:rPr>
              <a:t>扫</a:t>
            </a:r>
            <a:r>
              <a:rPr lang="zh-CN" altLang="en-US" sz="1200" b="0" i="0" u="none" strike="noStrike" baseline="0">
                <a:latin typeface="FZSSK--GBK1-00+ZCEJDO-32"/>
              </a:rPr>
              <a:t>描</a:t>
            </a:r>
            <a:r>
              <a:rPr lang="zh-CN" altLang="en-US" sz="1200" b="0" i="0" u="none" strike="noStrike" baseline="0">
                <a:latin typeface="FZSSK--GBK1-00+ZCEJDK-22"/>
              </a:rPr>
              <a:t>仪到</a:t>
            </a:r>
            <a:r>
              <a:rPr lang="zh-CN" altLang="en-US" sz="1200" b="0" i="0" u="none" strike="noStrike" baseline="0">
                <a:latin typeface="FZSSK--GBK1-00+ZCEJDO-32"/>
              </a:rPr>
              <a:t>被</a:t>
            </a:r>
            <a:r>
              <a:rPr lang="zh-CN" altLang="en-US" sz="1200" b="0" i="0" u="none" strike="noStrike" baseline="0">
                <a:latin typeface="FZSSK--GBK1-00+ZCEJDl-46"/>
              </a:rPr>
              <a:t>扫</a:t>
            </a:r>
            <a:r>
              <a:rPr lang="zh-CN" altLang="en-US" sz="1200" b="0" i="0" u="none" strike="noStrike" baseline="0">
                <a:latin typeface="FZSSK--GBK1-00+ZCEJDO-32"/>
              </a:rPr>
              <a:t>描物</a:t>
            </a:r>
            <a:r>
              <a:rPr lang="zh-CN" altLang="en-US" sz="1200" b="0" i="0" u="none" strike="noStrike" baseline="0">
                <a:latin typeface="FZSSK--GBK1-00+ZCEJDK-22"/>
              </a:rPr>
              <a:t>体</a:t>
            </a:r>
            <a:r>
              <a:rPr lang="zh-CN" altLang="en-US" sz="1200" b="0" i="0" u="none" strike="noStrike" baseline="0">
                <a:latin typeface="FZSSK--GBK1-00+ZCEJDK-18"/>
              </a:rPr>
              <a:t>的</a:t>
            </a:r>
            <a:r>
              <a:rPr lang="zh-CN" altLang="en-US" sz="1200" b="0" i="0" u="none" strike="noStrike" baseline="0">
                <a:latin typeface="FZSSK--GBK1-00+ZCEJDL-25"/>
              </a:rPr>
              <a:t>距</a:t>
            </a:r>
            <a:r>
              <a:rPr lang="zh-CN" altLang="en-US" sz="1200" b="0" i="0" u="none" strike="noStrike" baseline="0">
                <a:latin typeface="FZSSK--GBK1-00+ZCEJDP-34"/>
              </a:rPr>
              <a:t>离</a:t>
            </a:r>
            <a:endParaRPr lang="en-US" altLang="zh-CN" sz="1200">
              <a:latin typeface="FZSSK--GBK1-00+ZCEJDH-7"/>
            </a:endParaRPr>
          </a:p>
          <a:p>
            <a:pPr algn="l"/>
            <a:r>
              <a:rPr lang="en-US" altLang="zh-CN" sz="1200" b="0" i="0" u="none" strike="noStrike" baseline="0">
                <a:latin typeface="E-BX+ZCEJDK-21"/>
              </a:rPr>
              <a:t>W</a:t>
            </a:r>
            <a:r>
              <a:rPr lang="en-US" altLang="zh-CN" sz="500" b="0" i="0" u="none" strike="noStrike" baseline="0">
                <a:latin typeface="E-BX+ZCEJDK-21"/>
              </a:rPr>
              <a:t>D </a:t>
            </a:r>
            <a:r>
              <a:rPr lang="zh-CN" altLang="en-US" sz="1200" b="0" i="0" u="none" strike="noStrike" baseline="0">
                <a:latin typeface="FZSSK--GBK1-00+ZCEJDK-18"/>
              </a:rPr>
              <a:t>是激光</a:t>
            </a:r>
            <a:r>
              <a:rPr lang="zh-CN" altLang="en-US" sz="1200" b="0" i="0" u="none" strike="noStrike" baseline="0">
                <a:latin typeface="FZSSK--GBK1-00+ZCEJDO-32"/>
              </a:rPr>
              <a:t>束</a:t>
            </a:r>
            <a:r>
              <a:rPr lang="zh-CN" altLang="en-US" sz="1200" b="0" i="0" u="none" strike="noStrike" baseline="0">
                <a:latin typeface="FZSSK--GBK1-00+ZCEJDK-18"/>
              </a:rPr>
              <a:t>的</a:t>
            </a:r>
            <a:r>
              <a:rPr lang="zh-CN" altLang="en-US" sz="1200" b="0" i="0" u="none" strike="noStrike" baseline="0">
                <a:latin typeface="FZSSK--GBK1-00+ZCEJDT-37"/>
              </a:rPr>
              <a:t>宽</a:t>
            </a:r>
            <a:r>
              <a:rPr lang="zh-CN" altLang="en-US" sz="1200" b="0" i="0" u="none" strike="noStrike" baseline="0">
                <a:latin typeface="FZSSK--GBK1-00+ZCEJDK-18"/>
              </a:rPr>
              <a:t>度</a:t>
            </a:r>
            <a:r>
              <a:rPr lang="zh-CN" altLang="en-US" sz="1200" b="0" i="0" u="none" strike="noStrike" baseline="0">
                <a:latin typeface="FZSSK--GBK1-00+ZCEJDH-7"/>
              </a:rPr>
              <a:t>，</a:t>
            </a:r>
            <a:r>
              <a:rPr lang="zh-CN" altLang="en-US" sz="1200" b="0" i="0" u="none" strike="noStrike" baseline="0">
                <a:latin typeface="FZSSK--GBK1-00+ZCEJDM-26"/>
              </a:rPr>
              <a:t>代</a:t>
            </a:r>
            <a:r>
              <a:rPr lang="zh-CN" altLang="en-US" sz="1200" b="0" i="0" u="none" strike="noStrike" baseline="0">
                <a:latin typeface="FZSSK--GBK1-00+ZCEJDK-22"/>
              </a:rPr>
              <a:t>表</a:t>
            </a:r>
            <a:r>
              <a:rPr lang="zh-CN" altLang="en-US" sz="1200" b="0" i="0" u="none" strike="noStrike" baseline="0">
                <a:latin typeface="FZSSK--GBK1-00+ZCEJDK-18"/>
              </a:rPr>
              <a:t>激光</a:t>
            </a:r>
            <a:r>
              <a:rPr lang="zh-CN" altLang="en-US" sz="1200" b="0" i="0" u="none" strike="noStrike" baseline="0">
                <a:latin typeface="FZSSK--GBK1-00+ZCEJDO-32"/>
              </a:rPr>
              <a:t>束</a:t>
            </a:r>
            <a:r>
              <a:rPr lang="zh-CN" altLang="en-US" sz="1200" b="0" i="0" u="none" strike="noStrike" baseline="0">
                <a:latin typeface="FZSSK--GBK1-00+ZCEJDK-18"/>
              </a:rPr>
              <a:t>的</a:t>
            </a:r>
            <a:r>
              <a:rPr lang="zh-CN" altLang="en-US" sz="1200" b="0" i="0" u="none" strike="noStrike" baseline="0">
                <a:latin typeface="SSJ4+ZCEJDG-1"/>
              </a:rPr>
              <a:t>发</a:t>
            </a:r>
            <a:r>
              <a:rPr lang="zh-CN" altLang="en-US" sz="1200" b="0" i="0" u="none" strike="noStrike" baseline="0">
                <a:latin typeface="FZSSK--GBK1-00+ZCEJDK-22"/>
              </a:rPr>
              <a:t>散</a:t>
            </a:r>
            <a:r>
              <a:rPr lang="zh-CN" altLang="en-US" sz="1200" b="0" i="0" u="none" strike="noStrike" baseline="0">
                <a:latin typeface="SSJ4+ZCEJDG-1"/>
              </a:rPr>
              <a:t>程</a:t>
            </a:r>
            <a:r>
              <a:rPr lang="zh-CN" altLang="en-US" sz="1200" b="0" i="0" u="none" strike="noStrike" baseline="0">
                <a:latin typeface="FZSSK--GBK1-00+ZCEJDK-18"/>
              </a:rPr>
              <a:t>度</a:t>
            </a:r>
            <a:r>
              <a:rPr lang="zh-CN" altLang="en-US" sz="1200" b="0" i="0" u="none" strike="noStrike" baseline="0">
                <a:latin typeface="HTJ0+ZCEJDG-4"/>
              </a:rPr>
              <a:t>。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8862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论文研读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773771"/>
            <a:chOff x="445312" y="965462"/>
            <a:chExt cx="11267312" cy="77377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3624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r>
                <a:rPr lang="zh-CN" altLang="en-US" sz="1600" b="0" i="0" u="none" strike="noStrike" baseline="0">
                  <a:latin typeface="FZDHTK--GBK1-0"/>
                </a:rPr>
                <a:t>基于标准球的机器人手眼标定方法改进研究 </a:t>
              </a:r>
              <a:r>
                <a:rPr lang="en-US" altLang="zh-CN" sz="1600" b="0" i="0" u="none" strike="noStrike" baseline="0">
                  <a:latin typeface="FZDHTK--GBK1-0"/>
                </a:rPr>
                <a:t>– </a:t>
              </a:r>
              <a:r>
                <a:rPr lang="zh-CN" altLang="en-US" sz="1600" b="0" i="0" u="none" strike="noStrike" baseline="0">
                  <a:latin typeface="FZDHTK--GBK1-0"/>
                </a:rPr>
                <a:t>高精度 </a:t>
              </a:r>
              <a:r>
                <a:rPr lang="en-US" altLang="zh-CN" sz="1600" b="0" i="0" u="none" strike="noStrike" baseline="0">
                  <a:latin typeface="FZDHTK--GBK1-0"/>
                </a:rPr>
                <a:t>– </a:t>
              </a:r>
              <a:r>
                <a:rPr lang="zh-CN" altLang="en-US" sz="1600" b="0" i="0" u="none" strike="noStrike" baseline="0">
                  <a:latin typeface="FZDHTK--GBK1-0"/>
                </a:rPr>
                <a:t>最大误差</a:t>
              </a:r>
              <a:r>
                <a:rPr lang="en-US" altLang="zh-CN" sz="1600" b="0" i="0" u="none" strike="noStrike" baseline="0">
                  <a:latin typeface="FZDHTK--GBK1-0"/>
                </a:rPr>
                <a:t>0.0815mm</a:t>
              </a:r>
              <a:endParaRPr lang="zh-CN" altLang="en-US" sz="160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AFE3033-76C3-9D54-984D-ECB96CC4FEA1}"/>
              </a:ext>
            </a:extLst>
          </p:cNvPr>
          <p:cNvSpPr txBox="1"/>
          <p:nvPr/>
        </p:nvSpPr>
        <p:spPr>
          <a:xfrm>
            <a:off x="430461" y="2254758"/>
            <a:ext cx="4794115" cy="3673689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/>
              <a:t>机械臂 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FANUC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LRMate 200iD 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0.02mm</a:t>
            </a:r>
          </a:p>
          <a:p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相机 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LJ-V706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z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轴重复精度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0.4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µm 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线性度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0.1</a:t>
            </a:r>
          </a:p>
          <a:p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	x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轴重复精度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µm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标定物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直径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mm    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0.0015mm</a:t>
            </a: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直径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mm    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0.002mm</a:t>
            </a:r>
          </a:p>
          <a:p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误差分析：系统整体方案与前论文基本一致。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9CC8B5-D543-9C6C-2F7C-1ECA375AE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2061685"/>
            <a:ext cx="2699184" cy="38966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234764-957B-6F17-C591-AA8D7B932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943" y="2263328"/>
            <a:ext cx="4572000" cy="1219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974EBA-00F1-DD7F-016E-F484BA26C963}"/>
              </a:ext>
            </a:extLst>
          </p:cNvPr>
          <p:cNvSpPr txBox="1"/>
          <p:nvPr/>
        </p:nvSpPr>
        <p:spPr>
          <a:xfrm>
            <a:off x="9935560" y="6144631"/>
            <a:ext cx="991792" cy="241980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100"/>
              <a:t>寻找最大半径</a:t>
            </a:r>
            <a:endParaRPr lang="zh-CN" altLang="en-US" sz="1100" dirty="0" err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45583F-786C-315E-97D2-62BDABA6F8CC}"/>
              </a:ext>
            </a:extLst>
          </p:cNvPr>
          <p:cNvSpPr txBox="1"/>
          <p:nvPr/>
        </p:nvSpPr>
        <p:spPr>
          <a:xfrm>
            <a:off x="6327047" y="3565656"/>
            <a:ext cx="991792" cy="241980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100"/>
              <a:t>手眼矩阵等式</a:t>
            </a:r>
            <a:endParaRPr lang="zh-CN" altLang="en-US" sz="1100" dirty="0" err="1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1AE91D2-D510-D37A-6192-31FBF9A23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084" y="4013923"/>
            <a:ext cx="2191348" cy="148804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F20A819-85A8-C165-3505-530B2FF7BD47}"/>
              </a:ext>
            </a:extLst>
          </p:cNvPr>
          <p:cNvSpPr txBox="1"/>
          <p:nvPr/>
        </p:nvSpPr>
        <p:spPr>
          <a:xfrm>
            <a:off x="7160945" y="5466274"/>
            <a:ext cx="1273920" cy="241980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100"/>
              <a:t>切面圆心求解方法</a:t>
            </a:r>
            <a:endParaRPr lang="zh-CN" altLang="en-US" sz="1100" dirty="0" err="1"/>
          </a:p>
        </p:txBody>
      </p:sp>
    </p:spTree>
    <p:extLst>
      <p:ext uri="{BB962C8B-B14F-4D97-AF65-F5344CB8AC3E}">
        <p14:creationId xmlns:p14="http://schemas.microsoft.com/office/powerpoint/2010/main" val="98212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论文研读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773771"/>
            <a:chOff x="445312" y="965462"/>
            <a:chExt cx="11267312" cy="77377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3624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精度很差，过程可借鉴 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– 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使用圆形阵列标定板</a:t>
              </a: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lvl="0"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No.4 </a:t>
              </a:r>
              <a:r>
                <a:rPr lang="zh-CN" altLang="en-US" sz="1800" b="0" i="0" u="none" strike="noStrike" baseline="0">
                  <a:latin typeface="FZXBSK--GBK1-0"/>
                </a:rPr>
                <a:t>面向物料抓取机器人的新型手眼标定方法 </a:t>
              </a:r>
              <a:r>
                <a:rPr lang="en-US" altLang="zh-CN" sz="1800" b="0" i="0" u="none" strike="noStrike" baseline="0">
                  <a:latin typeface="AdobeHeitiStd-Regular"/>
                </a:rPr>
                <a:t>– eye to hand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3312085-381B-F80E-22A5-1A13D59C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54" y="2059207"/>
            <a:ext cx="2484275" cy="19085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8EC9F15-1827-7BEA-288E-D2F2C3377318}"/>
              </a:ext>
            </a:extLst>
          </p:cNvPr>
          <p:cNvSpPr txBox="1"/>
          <p:nvPr/>
        </p:nvSpPr>
        <p:spPr>
          <a:xfrm>
            <a:off x="1127448" y="4187516"/>
            <a:ext cx="1132856" cy="241980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100"/>
              <a:t>标定系统示意图</a:t>
            </a:r>
            <a:endParaRPr lang="zh-CN" altLang="en-US" sz="1100" dirty="0" err="1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EC783FB-DECD-4959-61B9-E195E8738CD9}"/>
              </a:ext>
            </a:extLst>
          </p:cNvPr>
          <p:cNvCxnSpPr>
            <a:cxnSpLocks/>
          </p:cNvCxnSpPr>
          <p:nvPr/>
        </p:nvCxnSpPr>
        <p:spPr>
          <a:xfrm>
            <a:off x="1667508" y="4614090"/>
            <a:ext cx="0" cy="6120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3CDEAD9-5F01-07C1-985A-6A5A72DDB2E5}"/>
              </a:ext>
            </a:extLst>
          </p:cNvPr>
          <p:cNvSpPr txBox="1"/>
          <p:nvPr/>
        </p:nvSpPr>
        <p:spPr>
          <a:xfrm>
            <a:off x="444112" y="5503699"/>
            <a:ext cx="1761233" cy="503590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400"/>
              <a:t>建立手眼标定方程：</a:t>
            </a:r>
            <a:endParaRPr lang="en-US" altLang="zh-CN" sz="1400"/>
          </a:p>
          <a:p>
            <a:r>
              <a:rPr lang="en-US" altLang="zh-CN" sz="1400"/>
              <a:t>	</a:t>
            </a:r>
            <a:endParaRPr lang="zh-CN" altLang="en-US" sz="1400" dirty="0" err="1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A738CF-D4FF-0451-FEDE-8B4EC02CE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16" y="5821242"/>
            <a:ext cx="2038350" cy="447675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E856FE5-E5EB-09D1-C9C7-BD323ADBE9E5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820066" y="4187516"/>
            <a:ext cx="1115694" cy="18575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D2DDB8D-3ECF-EF25-F310-39C5D303DEF9}"/>
              </a:ext>
            </a:extLst>
          </p:cNvPr>
          <p:cNvSpPr txBox="1"/>
          <p:nvPr/>
        </p:nvSpPr>
        <p:spPr>
          <a:xfrm>
            <a:off x="4187788" y="2193273"/>
            <a:ext cx="4813351" cy="934478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400"/>
              <a:t>其中标定板</a:t>
            </a:r>
            <a:r>
              <a:rPr lang="en-US" altLang="zh-CN" sz="1400"/>
              <a:t>	</a:t>
            </a:r>
            <a:r>
              <a:rPr lang="zh-CN" altLang="en-US" sz="1400"/>
              <a:t>与相机坐标系的坐标系变换矩阵即为</a:t>
            </a:r>
            <a:r>
              <a:rPr lang="zh-CN" altLang="en-US" sz="1400">
                <a:solidFill>
                  <a:srgbClr val="FF0000"/>
                </a:solidFill>
              </a:rPr>
              <a:t>相机外参</a:t>
            </a:r>
            <a:endParaRPr lang="en-US" altLang="zh-CN" sz="1400">
              <a:solidFill>
                <a:srgbClr val="FF0000"/>
              </a:solidFill>
            </a:endParaRPr>
          </a:p>
          <a:p>
            <a:endParaRPr lang="en-US" altLang="zh-CN" sz="1400"/>
          </a:p>
          <a:p>
            <a:r>
              <a:rPr lang="zh-CN" altLang="en-US" sz="1400"/>
              <a:t>标定板与基坐标系的坐标系变换矩阵原理与机械臂建立外部</a:t>
            </a:r>
            <a:endParaRPr lang="en-US" altLang="zh-CN" sz="1400"/>
          </a:p>
          <a:p>
            <a:r>
              <a:rPr lang="zh-CN" altLang="en-US" sz="1400"/>
              <a:t>工具坐标系类似</a:t>
            </a:r>
            <a:r>
              <a:rPr lang="en-US" altLang="zh-CN" sz="1400"/>
              <a:t>[</a:t>
            </a:r>
            <a:r>
              <a:rPr lang="zh-CN" altLang="en-US" sz="1400">
                <a:solidFill>
                  <a:srgbClr val="FF0000"/>
                </a:solidFill>
              </a:rPr>
              <a:t>依赖</a:t>
            </a:r>
            <a:r>
              <a:rPr lang="en-US" altLang="zh-CN" sz="1400">
                <a:solidFill>
                  <a:srgbClr val="FF0000"/>
                </a:solidFill>
              </a:rPr>
              <a:t>TCP</a:t>
            </a:r>
            <a:r>
              <a:rPr lang="zh-CN" altLang="en-US" sz="1400">
                <a:solidFill>
                  <a:srgbClr val="FF0000"/>
                </a:solidFill>
              </a:rPr>
              <a:t>标定的误差</a:t>
            </a:r>
            <a:r>
              <a:rPr lang="en-US" altLang="zh-CN" sz="1400"/>
              <a:t>]</a:t>
            </a:r>
            <a:r>
              <a:rPr lang="zh-CN" altLang="en-US" sz="1400"/>
              <a:t>：</a:t>
            </a:r>
            <a:endParaRPr lang="zh-CN" altLang="en-US" sz="1400" dirty="0" err="1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04F156A-C0A5-AA90-D0CC-A677D1202C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95" y="3299051"/>
            <a:ext cx="6655158" cy="299650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3C9B498-A381-658F-6B06-6F0D14764099}"/>
              </a:ext>
            </a:extLst>
          </p:cNvPr>
          <p:cNvSpPr txBox="1"/>
          <p:nvPr/>
        </p:nvSpPr>
        <p:spPr>
          <a:xfrm>
            <a:off x="6960096" y="6289126"/>
            <a:ext cx="1838177" cy="241980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100"/>
              <a:t>手动验证坐标系之间的变换</a:t>
            </a:r>
            <a:endParaRPr lang="zh-CN" altLang="en-US" sz="1100" dirty="0" err="1"/>
          </a:p>
        </p:txBody>
      </p:sp>
    </p:spTree>
    <p:extLst>
      <p:ext uri="{BB962C8B-B14F-4D97-AF65-F5344CB8AC3E}">
        <p14:creationId xmlns:p14="http://schemas.microsoft.com/office/powerpoint/2010/main" val="253139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论文研读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773771"/>
            <a:chOff x="445312" y="965462"/>
            <a:chExt cx="11267312" cy="77377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3624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lvl="0"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No.5 </a:t>
              </a:r>
              <a:r>
                <a:rPr lang="zh-CN" altLang="en-US" sz="1800" b="0" i="0" u="none" strike="noStrike" baseline="0">
                  <a:latin typeface="AdobeHeitiStd-Regular"/>
                </a:rPr>
                <a:t>正交约束下的机器人线结构光手眼标定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AFE3033-76C3-9D54-984D-ECB96CC4FEA1}"/>
              </a:ext>
            </a:extLst>
          </p:cNvPr>
          <p:cNvSpPr txBox="1"/>
          <p:nvPr/>
        </p:nvSpPr>
        <p:spPr>
          <a:xfrm>
            <a:off x="371364" y="2060848"/>
            <a:ext cx="2713417" cy="3119691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/>
              <a:t>机械臂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ABB 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S7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1200 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0.01mm</a:t>
            </a:r>
          </a:p>
          <a:p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相机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同舟兴业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-GF3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150 </a:t>
            </a:r>
          </a:p>
          <a:p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0.03mm</a:t>
            </a:r>
          </a:p>
          <a:p>
            <a:endParaRPr lang="en-US" altLang="zh-CN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标定版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直角精度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0.05°</a:t>
            </a: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误差分析：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C73683-DDD1-E415-86E8-200D9C4040FE}"/>
              </a:ext>
            </a:extLst>
          </p:cNvPr>
          <p:cNvSpPr txBox="1"/>
          <p:nvPr/>
        </p:nvSpPr>
        <p:spPr>
          <a:xfrm>
            <a:off x="4799856" y="2068860"/>
            <a:ext cx="1402161" cy="288147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400"/>
              <a:t>手眼矩阵等式：</a:t>
            </a:r>
            <a:endParaRPr lang="zh-CN" altLang="en-US" sz="1400" dirty="0" err="1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A2F2992-9DB9-203D-8297-9AB8991C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2025412"/>
            <a:ext cx="1620180" cy="375042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23DE607-DAD6-ADC0-C3D0-596B47C82364}"/>
              </a:ext>
            </a:extLst>
          </p:cNvPr>
          <p:cNvCxnSpPr>
            <a:cxnSpLocks/>
          </p:cNvCxnSpPr>
          <p:nvPr/>
        </p:nvCxnSpPr>
        <p:spPr>
          <a:xfrm>
            <a:off x="6076950" y="2400454"/>
            <a:ext cx="0" cy="776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BD95EFA-832F-99DE-A465-353B549BBB05}"/>
              </a:ext>
            </a:extLst>
          </p:cNvPr>
          <p:cNvSpPr txBox="1"/>
          <p:nvPr/>
        </p:nvSpPr>
        <p:spPr>
          <a:xfrm>
            <a:off x="6202017" y="2636854"/>
            <a:ext cx="4023071" cy="288147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400"/>
              <a:t>在标定板具有正交关系的两条直线</a:t>
            </a:r>
            <a:r>
              <a:rPr lang="en-US" altLang="zh-CN" sz="1400"/>
              <a:t>(i</a:t>
            </a:r>
            <a:r>
              <a:rPr lang="zh-CN" altLang="en-US" sz="1400"/>
              <a:t>，</a:t>
            </a:r>
            <a:r>
              <a:rPr lang="en-US" altLang="zh-CN" sz="1400"/>
              <a:t>j)</a:t>
            </a:r>
            <a:r>
              <a:rPr lang="zh-CN" altLang="en-US" sz="1400"/>
              <a:t>上采集点</a:t>
            </a:r>
            <a:r>
              <a:rPr lang="en-US" altLang="zh-CN" sz="1400"/>
              <a:t>P</a:t>
            </a:r>
            <a:endParaRPr lang="zh-CN" altLang="en-US" sz="1400" dirty="0" err="1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FB6219A-4D3F-206E-7FB7-EFFD13C85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394" y="3298795"/>
            <a:ext cx="2473246" cy="37504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EDEA020-7A5A-1759-7AB1-0B8556E711CC}"/>
              </a:ext>
            </a:extLst>
          </p:cNvPr>
          <p:cNvSpPr/>
          <p:nvPr/>
        </p:nvSpPr>
        <p:spPr>
          <a:xfrm>
            <a:off x="4619836" y="1952836"/>
            <a:ext cx="6948772" cy="194421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917D20-E618-B1CE-2FCC-796B7F044B11}"/>
              </a:ext>
            </a:extLst>
          </p:cNvPr>
          <p:cNvSpPr txBox="1"/>
          <p:nvPr/>
        </p:nvSpPr>
        <p:spPr>
          <a:xfrm>
            <a:off x="9624392" y="3501008"/>
            <a:ext cx="1068736" cy="349702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/>
              <a:t>眼在手上</a:t>
            </a:r>
            <a:endParaRPr lang="zh-CN" altLang="en-US" dirty="0" err="1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8BD10F9-74AE-7C68-B53A-FFBC47EEDA54}"/>
              </a:ext>
            </a:extLst>
          </p:cNvPr>
          <p:cNvCxnSpPr>
            <a:cxnSpLocks/>
          </p:cNvCxnSpPr>
          <p:nvPr/>
        </p:nvCxnSpPr>
        <p:spPr>
          <a:xfrm>
            <a:off x="7860196" y="3897052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9EABFC5-EF21-F848-9660-871AD995CB56}"/>
              </a:ext>
            </a:extLst>
          </p:cNvPr>
          <p:cNvSpPr txBox="1"/>
          <p:nvPr/>
        </p:nvSpPr>
        <p:spPr>
          <a:xfrm>
            <a:off x="4799856" y="4510050"/>
            <a:ext cx="1402161" cy="288147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400"/>
              <a:t>手眼矩阵等式：</a:t>
            </a:r>
            <a:endParaRPr lang="zh-CN" altLang="en-US" sz="1400" dirty="0" err="1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6467F09-9C70-9CF4-4AED-483038350E1C}"/>
              </a:ext>
            </a:extLst>
          </p:cNvPr>
          <p:cNvCxnSpPr>
            <a:cxnSpLocks/>
          </p:cNvCxnSpPr>
          <p:nvPr/>
        </p:nvCxnSpPr>
        <p:spPr>
          <a:xfrm>
            <a:off x="6076950" y="4841644"/>
            <a:ext cx="0" cy="776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1333FB7-503E-A5DA-EE83-CEECEF49A4A5}"/>
              </a:ext>
            </a:extLst>
          </p:cNvPr>
          <p:cNvSpPr txBox="1"/>
          <p:nvPr/>
        </p:nvSpPr>
        <p:spPr>
          <a:xfrm>
            <a:off x="6202017" y="5078044"/>
            <a:ext cx="4023071" cy="288147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400"/>
              <a:t>在标定板具有正交关系的两条直线</a:t>
            </a:r>
            <a:r>
              <a:rPr lang="en-US" altLang="zh-CN" sz="1400"/>
              <a:t>(i</a:t>
            </a:r>
            <a:r>
              <a:rPr lang="zh-CN" altLang="en-US" sz="1400"/>
              <a:t>，</a:t>
            </a:r>
            <a:r>
              <a:rPr lang="en-US" altLang="zh-CN" sz="1400"/>
              <a:t>j)</a:t>
            </a:r>
            <a:r>
              <a:rPr lang="zh-CN" altLang="en-US" sz="1400"/>
              <a:t>上采集点</a:t>
            </a:r>
            <a:r>
              <a:rPr lang="en-US" altLang="zh-CN" sz="1400"/>
              <a:t>P</a:t>
            </a:r>
            <a:endParaRPr lang="zh-CN" altLang="en-US" sz="1400" dirty="0" err="1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9694A83-B808-1C98-1F10-B5CEE8F09B33}"/>
              </a:ext>
            </a:extLst>
          </p:cNvPr>
          <p:cNvSpPr/>
          <p:nvPr/>
        </p:nvSpPr>
        <p:spPr>
          <a:xfrm>
            <a:off x="4619836" y="4394026"/>
            <a:ext cx="6948772" cy="194421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err="1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846BC29C-FB2E-9E71-8392-7DE02509A133}"/>
              </a:ext>
            </a:extLst>
          </p:cNvPr>
          <p:cNvSpPr txBox="1"/>
          <p:nvPr/>
        </p:nvSpPr>
        <p:spPr>
          <a:xfrm>
            <a:off x="9624392" y="5942198"/>
            <a:ext cx="1068736" cy="349702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/>
              <a:t>眼在手外</a:t>
            </a:r>
            <a:endParaRPr lang="zh-CN" altLang="en-US" dirty="0" err="1"/>
          </a:p>
        </p:txBody>
      </p:sp>
      <p:pic>
        <p:nvPicPr>
          <p:cNvPr id="141" name="图片 140">
            <a:extLst>
              <a:ext uri="{FF2B5EF4-FFF2-40B4-BE49-F238E27FC236}">
                <a16:creationId xmlns:a16="http://schemas.microsoft.com/office/drawing/2014/main" id="{4FA6FEA2-8C9F-7F7A-9D34-ED1C0175C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856" y="5700463"/>
            <a:ext cx="3857178" cy="512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9A34BF-CCCD-5559-8EAC-D7D730E3C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051" y="4507999"/>
            <a:ext cx="1314450" cy="3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8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95352" y="304397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手眼标定方案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&amp;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误差分析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23042" y="944724"/>
            <a:ext cx="10774680" cy="538797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手眼标定误差来源：</a:t>
            </a:r>
          </a:p>
          <a:p>
            <a:pPr indent="457200"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a.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设备误差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		</a:t>
            </a:r>
          </a:p>
          <a:p>
            <a:pPr indent="457200"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b.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标定过程误差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		</a:t>
            </a:r>
          </a:p>
          <a:p>
            <a:pPr indent="457200"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c.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手眼矩阵求解误差</a:t>
            </a:r>
          </a:p>
          <a:p>
            <a:pPr marL="457200" lvl="1" indent="457200"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）经典手眼标定矩阵求解方案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-&gt;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找到系统中存在的相对不变的坐标系变换作为等式关系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-&gt;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利用等式关系建立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AX=XB -&gt;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利用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TSAI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方法进行求解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[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插入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TSAI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方法的计算流程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]</a:t>
            </a:r>
          </a:p>
          <a:p>
            <a:pPr marL="457200" lvl="1" indent="457200"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）建立包含约束的最优化问题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-&gt;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利用最优化算法进行求解</a:t>
            </a:r>
          </a:p>
          <a:p>
            <a:pPr marL="457200" lvl="1" indent="457200"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）论文中提到的其他求解方法</a:t>
            </a:r>
          </a:p>
        </p:txBody>
      </p:sp>
      <p:sp>
        <p:nvSpPr>
          <p:cNvPr id="8" name="矩形 7"/>
          <p:cNvSpPr/>
          <p:nvPr/>
        </p:nvSpPr>
        <p:spPr>
          <a:xfrm>
            <a:off x="878667" y="2600908"/>
            <a:ext cx="2238375" cy="11684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标定板</a:t>
            </a: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4034617" y="2600908"/>
            <a:ext cx="2238375" cy="11684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标定球</a:t>
            </a:r>
            <a:r>
              <a:rPr lang="en-US" altLang="zh-CN"/>
              <a:t> &amp; </a:t>
            </a:r>
            <a:r>
              <a:rPr lang="zh-CN" altLang="en-US"/>
              <a:t>圆柱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7013402" y="2600908"/>
            <a:ext cx="2238375" cy="11684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立体梯形标定物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PSO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TSAI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773771"/>
            <a:chOff x="445312" y="965462"/>
            <a:chExt cx="11267312" cy="77377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3624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针对网络上现有的手眼标定数据，利用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PSO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和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TSAI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方法分别对其进行求解</a:t>
              </a: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lvl="0"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手眼矩阵方法求解实验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4599A52-4115-0709-A6A8-A2523E45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11" y="1880828"/>
            <a:ext cx="2172207" cy="42650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AA3881-1F39-2EF5-1D66-547AEAFD510C}"/>
              </a:ext>
            </a:extLst>
          </p:cNvPr>
          <p:cNvSpPr txBox="1"/>
          <p:nvPr/>
        </p:nvSpPr>
        <p:spPr>
          <a:xfrm>
            <a:off x="10004790" y="6381328"/>
            <a:ext cx="1094384" cy="241980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zh-CN" sz="1100"/>
              <a:t>a. TSAI</a:t>
            </a:r>
            <a:r>
              <a:rPr lang="zh-CN" altLang="en-US" sz="1100"/>
              <a:t>算法流程</a:t>
            </a:r>
            <a:endParaRPr lang="zh-CN" altLang="en-US" sz="1100" dirty="0" err="1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28F2BA-F2BD-07EF-8EB8-E5189F07ED8C}"/>
              </a:ext>
            </a:extLst>
          </p:cNvPr>
          <p:cNvGrpSpPr/>
          <p:nvPr/>
        </p:nvGrpSpPr>
        <p:grpSpPr>
          <a:xfrm>
            <a:off x="3107668" y="2714266"/>
            <a:ext cx="7884875" cy="3549358"/>
            <a:chOff x="276765" y="2406916"/>
            <a:chExt cx="6815917" cy="2662375"/>
          </a:xfrm>
        </p:grpSpPr>
        <p:pic>
          <p:nvPicPr>
            <p:cNvPr id="1026" name="图片 2">
              <a:extLst>
                <a:ext uri="{FF2B5EF4-FFF2-40B4-BE49-F238E27FC236}">
                  <a16:creationId xmlns:a16="http://schemas.microsoft.com/office/drawing/2014/main" id="{88B83327-06CB-2B56-DEC1-198FCD4A0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23" y="2778172"/>
              <a:ext cx="5280025" cy="42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3">
              <a:extLst>
                <a:ext uri="{FF2B5EF4-FFF2-40B4-BE49-F238E27FC236}">
                  <a16:creationId xmlns:a16="http://schemas.microsoft.com/office/drawing/2014/main" id="{02128C64-9C1C-32DE-14D5-2067272AA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23" y="3669676"/>
              <a:ext cx="5280025" cy="43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11AA9C0-0323-7231-DB16-5B61BBC48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75" y="2406916"/>
              <a:ext cx="529312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TSAI</a:t>
              </a:r>
              <a:endParaRPr kumimoji="0" lang="en-US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36745460-A174-0762-A441-0460FF770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89" y="3315733"/>
              <a:ext cx="679109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PSO(</a:t>
              </a:r>
              <a:r>
                <a:rPr kumimoji="0" lang="zh-CN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没有做限制条件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E3FC01A-B977-214C-2867-ABF26C9BE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65" y="4257092"/>
              <a:ext cx="64633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粗限制</a:t>
              </a:r>
              <a:endParaRPr kumimoji="0" lang="zh-CN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C9C4694-9ECC-9872-9A71-E013E21E5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766" y="4620346"/>
              <a:ext cx="5274310" cy="448945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86A4027D-4A1A-0651-FAE2-4B7640E4E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30" y="1784510"/>
            <a:ext cx="2747628" cy="1340482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A00C2948-B16B-2DE5-CA98-5363F20DB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24" y="3191007"/>
            <a:ext cx="26116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眼在手上标定流程的位姿数据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92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315580" y="30979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基于标定板的手眼标定方案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6420" y="3808730"/>
            <a:ext cx="1996440" cy="4660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方格标定板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096000" y="3808730"/>
            <a:ext cx="2522855" cy="4660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实心圆阵列标定板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07695" y="4401820"/>
            <a:ext cx="10420350" cy="69088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基于方格标定板正交属性的进行快速求解，但是在标定过程中无法避免人员主动参与，造成在采集标定板上的数据时产生地不可避免的误差。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34695" y="5275580"/>
            <a:ext cx="10420350" cy="69088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利用实心圆阵列标定板和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TCP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，在标定板上构建基于基坐标系的外部固定坐标系</a:t>
            </a: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依赖于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TCP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标定的精度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404745" y="302260"/>
            <a:ext cx="682879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基于标定球、圆柱等标定物的手眼标定方案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6420" y="3808730"/>
            <a:ext cx="1996440" cy="4660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标定球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&amp;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圆柱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08965" y="4401820"/>
            <a:ext cx="10420350" cy="154876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这些标定物的手眼标定方案利用点云拟合的方法去确定空间的顶点，来建立首演矩阵等式，避免了主动参与拍摄空间定点拍摄带来的误差，从而的这类方案在标定过程中的主要误差来源于点云的拟合。</a:t>
            </a: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此外标定球相较于大多数标定板方案会避免相机外参求解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[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如若标定物尺寸精度可信，还可以减少改变位姿进行联立求解带来的累计误差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]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，大大优化减少了标定过程和精度提高的可能性。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35560" y="335643"/>
            <a:ext cx="2620010" cy="4965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自主设计方案设想</a:t>
            </a: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48945" y="988060"/>
            <a:ext cx="10939145" cy="2152908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a.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标定物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1)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基于标定板，在尽可能避免人工干预相机采集数据的情况下，提高相机外参矩阵的求解或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TCP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标定的精度来实现手眼标定。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2)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基于其他标定物，尽可能避免线激光相机在具有高度差物体表面产生误差的情况下，提高点云拟合的精度。</a:t>
            </a:r>
          </a:p>
          <a:p>
            <a:pPr indent="457200" algn="l">
              <a:lnSpc>
                <a:spcPct val="150000"/>
              </a:lnSpc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</a:p>
          <a:p>
            <a:pPr algn="l">
              <a:lnSpc>
                <a:spcPct val="150000"/>
              </a:lnSpc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8944" y="3296815"/>
            <a:ext cx="10939145" cy="192498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b.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手眼标定求解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1)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基础方面，以学习空间转换和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TSAI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求解过程为切入点，寻找可以优化和改进的地方。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2)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尝试建立多种手眼矩阵最优化问题，使用并优化多种最优化算法进行求解手眼矩阵。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3)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尝试在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1)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中找到突破口并加入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2)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中的最优化算法，结合两个方法的优点建立手眼矩阵方程和求解方法。</a:t>
            </a:r>
          </a:p>
          <a:p>
            <a:pPr indent="457200" algn="l">
              <a:lnSpc>
                <a:spcPct val="150000"/>
              </a:lnSpc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</a:p>
          <a:p>
            <a:pPr algn="l">
              <a:lnSpc>
                <a:spcPct val="150000"/>
              </a:lnSpc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A67B71-1C52-D045-2341-3B1E3EB3F3A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8943" y="5157193"/>
            <a:ext cx="10471593" cy="972108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c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. 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自动手眼标定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1)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利用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TCP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建立外部坐标系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[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作为标定时的球心坐标系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] –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不会影响精度，主要影响</a:t>
            </a:r>
          </a:p>
          <a:p>
            <a:pPr indent="457200" algn="l">
              <a:lnSpc>
                <a:spcPct val="150000"/>
              </a:lnSpc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</a:p>
          <a:p>
            <a:pPr algn="l">
              <a:lnSpc>
                <a:spcPct val="150000"/>
              </a:lnSpc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3240" y="9178"/>
            <a:ext cx="10159263" cy="715249"/>
          </a:xfrm>
        </p:spPr>
        <p:txBody>
          <a:bodyPr/>
          <a:lstStyle/>
          <a:p>
            <a:r>
              <a:rPr lang="zh-CN" altLang="en-US" b="1"/>
              <a:t>海康 </a:t>
            </a:r>
            <a:r>
              <a:rPr lang="en-US" altLang="zh-CN" b="1"/>
              <a:t>&amp;</a:t>
            </a:r>
            <a:r>
              <a:rPr lang="zh-CN" altLang="en-US" b="1"/>
              <a:t> </a:t>
            </a:r>
            <a:r>
              <a:rPr lang="en-US" altLang="zh-CN" b="1"/>
              <a:t>LMI</a:t>
            </a:r>
            <a:r>
              <a:rPr lang="zh-CN" altLang="en-US" b="1"/>
              <a:t>相机扫描图对比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1C0DF7-50B8-E5D8-E1BE-5163F9ED1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77919"/>
            <a:ext cx="3060341" cy="28818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8F65BB-A84C-B3C6-3F24-798B7215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3" y="1177919"/>
            <a:ext cx="1584176" cy="16666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F409CA-C229-F82D-B9FC-E900C708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284" y="1177919"/>
            <a:ext cx="1839652" cy="1775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682BF8-5BAD-5933-F47C-4C8AD8891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169" y="3521505"/>
            <a:ext cx="2053115" cy="21198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203727-B867-75FF-1B8B-5BE70EC26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6320" y="3342411"/>
            <a:ext cx="1807151" cy="24780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665940-8DEF-BBBE-FE80-000E0203F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7147" y="1261528"/>
            <a:ext cx="1900871" cy="27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44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243572" y="296652"/>
            <a:ext cx="2620010" cy="4965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手机边框中心线提取</a:t>
            </a: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845861" y="6057197"/>
            <a:ext cx="8244916" cy="4965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利用线扫相机采集得到的坐标数据特点，提取各轮廓线数据的中心点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(x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坐标中值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)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F12917-48C3-DC81-4DE7-E3966E4E1C33}"/>
              </a:ext>
            </a:extLst>
          </p:cNvPr>
          <p:cNvSpPr txBox="1"/>
          <p:nvPr/>
        </p:nvSpPr>
        <p:spPr>
          <a:xfrm>
            <a:off x="387809" y="793222"/>
            <a:ext cx="4916104" cy="5170646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altLang="zh-CN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filterByY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pcd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r>
              <a:rPr lang="zh-CN" altLang="en-US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根据</a:t>
            </a:r>
            <a:r>
              <a:rPr lang="en-US" altLang="zh-CN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zh-CN" altLang="en-US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值确定不同的激光线，提取当前激光线</a:t>
            </a:r>
            <a:r>
              <a:rPr lang="en-US" altLang="zh-CN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zh-CN" altLang="en-US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的中值点</a:t>
            </a:r>
            <a:br>
              <a:rPr lang="zh-CN" alt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Args:</a:t>
            </a:r>
            <a:endParaRPr lang="en-US" altLang="zh-CN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pcd (_type_): _description_</a:t>
            </a:r>
            <a:b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Returns:</a:t>
            </a:r>
            <a:endParaRPr lang="en-US" altLang="zh-CN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trackPoints: </a:t>
            </a:r>
            <a:r>
              <a:rPr lang="zh-CN" altLang="en-US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返回中心线上的点</a:t>
            </a:r>
            <a:endParaRPr lang="zh-CN" alt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zh-CN" alt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pcd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.points</a:t>
            </a: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trackPoints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  <a:b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当前激光线</a:t>
            </a:r>
            <a:endParaRPr lang="zh-CN" alt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currentY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  <a:b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不再属于同一条激光线</a:t>
            </a:r>
            <a:endParaRPr lang="zh-CN" alt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currentY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此处转为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ndarray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是为了使用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bool_list(flag)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去索引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ndarray</a:t>
            </a:r>
            <a:endParaRPr lang="en-US" altLang="zh-CN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asarray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求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的中值点</a:t>
            </a:r>
            <a:endParaRPr lang="zh-CN" alt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xMedian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statistics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提取当前激光线的中值点</a:t>
            </a:r>
            <a:endParaRPr lang="zh-CN" alt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xMedian</a:t>
            </a:r>
            <a:r>
              <a:rPr lang="en-US" altLang="zh-CN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US" altLang="zh-CN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line_list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lang="en-US" altLang="zh-CN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将当前激光线的中值点存入中心线            </a:t>
            </a:r>
            <a:endParaRPr lang="zh-CN" alt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line_list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trackPoints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清空当前激光线</a:t>
            </a:r>
            <a:endParaRPr lang="zh-CN" alt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currentY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trackPoints</a:t>
            </a:r>
            <a:endParaRPr lang="en-US" altLang="zh-CN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868305-9717-4957-1ECE-F16BF0E45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385" y="1105220"/>
            <a:ext cx="1235868" cy="4647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DE5228-574A-72EE-94CD-1775003CB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32" y="1209296"/>
            <a:ext cx="1614517" cy="43384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207568" y="351971"/>
            <a:ext cx="3336925" cy="4965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11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月计划安排及研究思路</a:t>
            </a: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48945" y="1029970"/>
            <a:ext cx="6563995" cy="385953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根据目前的掌握情况，依次尝试各手眼标定方案并分析误差来源和改进可能，整个思路调整方案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学习三维空间变换相关的几何学和矩阵运算，深入原理寻找可能的解决方案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学习经典的点云分割网络以及前沿的研究成果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贴合在做项目细化毕业课题并积极展开学习研究</a:t>
            </a: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论文研读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1095911"/>
            <a:chOff x="445312" y="965462"/>
            <a:chExt cx="11267312" cy="109591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6846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利用空间定点进行手眼标定并求解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(0.5~5mm)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利用标准球球心定点进行手眼标定并求解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(0.01~0.17mm)</a:t>
              </a: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lvl="0"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No.1</a:t>
              </a:r>
              <a:r>
                <a:rPr lang="en-US" sz="1600" b="1">
                  <a:solidFill>
                    <a:prstClr val="white"/>
                  </a:solidFill>
                  <a:latin typeface="+mj-lt"/>
                </a:rPr>
                <a:t> </a:t>
              </a:r>
              <a:r>
                <a:rPr lang="zh-CN" altLang="en-US" sz="1600" b="1">
                  <a:solidFill>
                    <a:prstClr val="white"/>
                  </a:solidFill>
                  <a:latin typeface="+mj-lt"/>
                </a:rPr>
                <a:t>线激光器的手眼标定方法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ABD1D2B-CAC2-608B-A508-EB4C6F21F7C6}"/>
              </a:ext>
            </a:extLst>
          </p:cNvPr>
          <p:cNvGrpSpPr/>
          <p:nvPr/>
        </p:nvGrpSpPr>
        <p:grpSpPr>
          <a:xfrm>
            <a:off x="4475820" y="2485964"/>
            <a:ext cx="7217004" cy="3025195"/>
            <a:chOff x="428412" y="2394486"/>
            <a:chExt cx="9810422" cy="398193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C322513-503B-B392-9476-53A047214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9713" y="2394486"/>
              <a:ext cx="2833664" cy="135243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45B31F8-0D19-CFB4-66C1-2FBF2B1B0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412" y="2420888"/>
              <a:ext cx="2059972" cy="135293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2F922D4-731D-576F-7AB4-350F3879C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5788" y="2474589"/>
              <a:ext cx="3713046" cy="1312030"/>
            </a:xfrm>
            <a:prstGeom prst="rect">
              <a:avLst/>
            </a:prstGeom>
          </p:spPr>
        </p:pic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960B3FB-7F24-CDF9-39AD-13871BA7BCA3}"/>
                </a:ext>
              </a:extLst>
            </p:cNvPr>
            <p:cNvCxnSpPr>
              <a:stCxn id="12" idx="3"/>
              <a:endCxn id="9" idx="1"/>
            </p:cNvCxnSpPr>
            <p:nvPr/>
          </p:nvCxnSpPr>
          <p:spPr>
            <a:xfrm flipV="1">
              <a:off x="2488384" y="3070702"/>
              <a:ext cx="601329" cy="2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018CBCD-399C-DF91-F425-79F5918325A9}"/>
                </a:ext>
              </a:extLst>
            </p:cNvPr>
            <p:cNvCxnSpPr>
              <a:stCxn id="9" idx="3"/>
              <a:endCxn id="19" idx="1"/>
            </p:cNvCxnSpPr>
            <p:nvPr/>
          </p:nvCxnSpPr>
          <p:spPr>
            <a:xfrm>
              <a:off x="5923377" y="3070702"/>
              <a:ext cx="602411" cy="599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C398356-03FA-E6A5-E8D7-1E3723A3BBC4}"/>
                </a:ext>
              </a:extLst>
            </p:cNvPr>
            <p:cNvSpPr txBox="1"/>
            <p:nvPr/>
          </p:nvSpPr>
          <p:spPr>
            <a:xfrm>
              <a:off x="4732653" y="3820787"/>
              <a:ext cx="1491929" cy="234286"/>
            </a:xfrm>
            <a:prstGeom prst="rect">
              <a:avLst/>
            </a:prstGeom>
            <a:noFill/>
          </p:spPr>
          <p:txBody>
            <a:bodyPr wrap="none" lIns="72000" tIns="36000" rIns="72000" bIns="36000" rtlCol="0">
              <a:spAutoFit/>
            </a:bodyPr>
            <a:lstStyle/>
            <a:p>
              <a:r>
                <a:rPr lang="zh-CN" altLang="en-US" sz="1050"/>
                <a:t>空间定点标定求解流程</a:t>
              </a:r>
              <a:endParaRPr lang="zh-CN" altLang="en-US" sz="1050" dirty="0" err="1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FEC4C92-1821-D5BF-104C-032D8151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384" y="4373465"/>
              <a:ext cx="2121035" cy="132628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C59E8FB-8E0F-70D3-6818-34D083E0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5238" y="4509120"/>
              <a:ext cx="1795463" cy="119062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B95CCA4-2D65-5A08-9EF9-5805F5D7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128" y="4218607"/>
              <a:ext cx="1943100" cy="581025"/>
            </a:xfrm>
            <a:prstGeom prst="rect">
              <a:avLst/>
            </a:prstGeom>
          </p:spPr>
        </p:pic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E33FB285-2586-D72F-E6F9-29FDC04B7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6272" y="4926820"/>
              <a:ext cx="1828800" cy="609600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64892CD8-BC0F-1910-6D34-39CA2B228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36759" y="5688466"/>
              <a:ext cx="1647825" cy="457200"/>
            </a:xfrm>
            <a:prstGeom prst="rect">
              <a:avLst/>
            </a:prstGeom>
          </p:spPr>
        </p:pic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28190BDA-95F3-7385-6868-2513273D2919}"/>
                </a:ext>
              </a:extLst>
            </p:cNvPr>
            <p:cNvCxnSpPr>
              <a:stCxn id="26" idx="3"/>
              <a:endCxn id="28" idx="1"/>
            </p:cNvCxnSpPr>
            <p:nvPr/>
          </p:nvCxnSpPr>
          <p:spPr>
            <a:xfrm>
              <a:off x="2672419" y="5036605"/>
              <a:ext cx="1132819" cy="67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798302BE-E809-9BC2-AA5E-E9C63534662C}"/>
                </a:ext>
              </a:extLst>
            </p:cNvPr>
            <p:cNvCxnSpPr>
              <a:stCxn id="28" idx="3"/>
              <a:endCxn id="128" idx="1"/>
            </p:cNvCxnSpPr>
            <p:nvPr/>
          </p:nvCxnSpPr>
          <p:spPr>
            <a:xfrm>
              <a:off x="5600701" y="5104433"/>
              <a:ext cx="1745571" cy="1271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00486F7-ABBA-18B3-3A66-0856682FD073}"/>
                </a:ext>
              </a:extLst>
            </p:cNvPr>
            <p:cNvSpPr txBox="1"/>
            <p:nvPr/>
          </p:nvSpPr>
          <p:spPr>
            <a:xfrm>
              <a:off x="4854736" y="6142130"/>
              <a:ext cx="1895885" cy="234286"/>
            </a:xfrm>
            <a:prstGeom prst="rect">
              <a:avLst/>
            </a:prstGeom>
            <a:noFill/>
          </p:spPr>
          <p:txBody>
            <a:bodyPr wrap="none" lIns="72000" tIns="36000" rIns="72000" bIns="36000" rtlCol="0">
              <a:spAutoFit/>
            </a:bodyPr>
            <a:lstStyle/>
            <a:p>
              <a:r>
                <a:rPr lang="zh-CN" altLang="en-US" sz="1050"/>
                <a:t>标准球球心定点标定求解流程</a:t>
              </a:r>
              <a:endParaRPr lang="zh-CN" altLang="en-US" sz="1050" dirty="0" err="1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2047418-453D-7C91-4D58-62674E1A8B27}"/>
              </a:ext>
            </a:extLst>
          </p:cNvPr>
          <p:cNvSpPr txBox="1"/>
          <p:nvPr/>
        </p:nvSpPr>
        <p:spPr>
          <a:xfrm>
            <a:off x="430461" y="2254758"/>
            <a:ext cx="7583340" cy="3950688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/>
              <a:t>机械臂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ABB IRB120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0.01mm</a:t>
            </a:r>
          </a:p>
          <a:p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相机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LMI Gocator2340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.2µm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0.01</a:t>
            </a:r>
          </a:p>
          <a:p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误差分析：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两个方法都是采用的空间定点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手眼标定，相同的误差来源包括不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可避免的硬件设备误差和手眼矩阵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等式求解带来的误差。不同之处是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在方法一中，人为的去让激光线对准空间顶点会带来很大误差，方法二中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则是进行拟合求解圆心进而求解球心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定点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时带来误差。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9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论文研读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1095911"/>
            <a:chOff x="445312" y="965462"/>
            <a:chExt cx="11267312" cy="109591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6846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利用椭圆轮廓的估计中心点到圆柱中轴线的距离建立约束优化方程，将手眼标定问题转化为约束优化问题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(0.15mm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以内，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0.3°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以内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粒子群优化（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PSO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）算法和广义拉格朗日乘子法的融合算法求解最优化问题</a:t>
              </a: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lvl="0"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No.2 </a:t>
              </a:r>
              <a:r>
                <a:rPr lang="zh-CN" altLang="en-US" sz="1800" b="0" i="0" u="none" strike="noStrike" baseline="0">
                  <a:latin typeface="黑体" panose="02010609060101010101" pitchFamily="49" charset="-122"/>
                  <a:ea typeface="黑体" panose="02010609060101010101" pitchFamily="49" charset="-122"/>
                </a:rPr>
                <a:t>基于标准圆柱的线激光轮廓扫描机器人手眼标定方法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3B6D58-E53A-513F-9E2A-574AE55D747D}"/>
              </a:ext>
            </a:extLst>
          </p:cNvPr>
          <p:cNvGrpSpPr/>
          <p:nvPr/>
        </p:nvGrpSpPr>
        <p:grpSpPr>
          <a:xfrm>
            <a:off x="4884675" y="2651961"/>
            <a:ext cx="6968962" cy="2684487"/>
            <a:chOff x="185368" y="2500931"/>
            <a:chExt cx="11614935" cy="41619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309AD0D-4C14-8B6A-CCE0-99E76EAA8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281" y="2500931"/>
              <a:ext cx="3332941" cy="194421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6F7BEE0-6ACC-7E2A-4BA0-2B0588E8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7948" y="2639012"/>
              <a:ext cx="2447038" cy="285932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458751B-63BB-483D-DBE2-170BBE1367B9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3797222" y="2781978"/>
              <a:ext cx="1830726" cy="6910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420AE1-4C91-3ECC-35FC-6AC9E3065E65}"/>
                </a:ext>
              </a:extLst>
            </p:cNvPr>
            <p:cNvSpPr txBox="1"/>
            <p:nvPr/>
          </p:nvSpPr>
          <p:spPr>
            <a:xfrm rot="20494219">
              <a:off x="3629248" y="2648159"/>
              <a:ext cx="2498690" cy="542174"/>
            </a:xfrm>
            <a:prstGeom prst="rect">
              <a:avLst/>
            </a:prstGeom>
            <a:noFill/>
          </p:spPr>
          <p:txBody>
            <a:bodyPr wrap="square" lIns="72000" tIns="36000" rIns="72000" bIns="36000" rtlCol="0">
              <a:spAutoFit/>
            </a:bodyPr>
            <a:lstStyle/>
            <a:p>
              <a:r>
                <a:rPr lang="zh-CN" altLang="en-US" sz="900"/>
                <a:t>随机抽样一致性算法</a:t>
              </a:r>
              <a:r>
                <a:rPr lang="en-US" altLang="zh-CN" sz="900"/>
                <a:t>RANSAC</a:t>
              </a:r>
              <a:endParaRPr lang="zh-CN" altLang="en-US" sz="900" dirty="0" err="1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E01651F-E5DA-CC43-1D27-D2A67621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6300" y="2639012"/>
              <a:ext cx="1378925" cy="1142140"/>
            </a:xfrm>
            <a:prstGeom prst="rect">
              <a:avLst/>
            </a:prstGeom>
          </p:spPr>
        </p:pic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404EE33B-92B2-BE19-81FA-9598C1E50F55}"/>
                </a:ext>
              </a:extLst>
            </p:cNvPr>
            <p:cNvCxnSpPr>
              <a:stCxn id="8" idx="3"/>
              <a:endCxn id="20" idx="1"/>
            </p:cNvCxnSpPr>
            <p:nvPr/>
          </p:nvCxnSpPr>
          <p:spPr>
            <a:xfrm>
              <a:off x="8074986" y="2781978"/>
              <a:ext cx="721314" cy="4281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F111F2D1-DDA6-2AEF-688F-0DFCD40F9AF7}"/>
                </a:ext>
              </a:extLst>
            </p:cNvPr>
            <p:cNvGrpSpPr/>
            <p:nvPr/>
          </p:nvGrpSpPr>
          <p:grpSpPr>
            <a:xfrm>
              <a:off x="8688288" y="4180194"/>
              <a:ext cx="2160240" cy="684602"/>
              <a:chOff x="2367122" y="4293096"/>
              <a:chExt cx="5671188" cy="1844460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5DD4C07C-C6FE-4932-06BC-015C04596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7122" y="4293096"/>
                <a:ext cx="5671188" cy="1844460"/>
              </a:xfrm>
              <a:prstGeom prst="rect">
                <a:avLst/>
              </a:prstGeom>
            </p:spPr>
          </p:pic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198414F2-AE04-C082-9EF4-71C5DA93B124}"/>
                  </a:ext>
                </a:extLst>
              </p:cNvPr>
              <p:cNvSpPr/>
              <p:nvPr/>
            </p:nvSpPr>
            <p:spPr>
              <a:xfrm>
                <a:off x="6065699" y="4448508"/>
                <a:ext cx="417082" cy="12127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 dirty="0" err="1"/>
              </a:p>
            </p:txBody>
          </p:sp>
        </p:grp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BA4A9A6F-0810-21B0-B10B-6219CD94BD2E}"/>
                </a:ext>
              </a:extLst>
            </p:cNvPr>
            <p:cNvCxnSpPr>
              <a:stCxn id="20" idx="2"/>
              <a:endCxn id="31" idx="0"/>
            </p:cNvCxnSpPr>
            <p:nvPr/>
          </p:nvCxnSpPr>
          <p:spPr>
            <a:xfrm>
              <a:off x="9485763" y="3781152"/>
              <a:ext cx="282645" cy="3990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B51EA5EF-7CD2-D674-07B9-D5BE409A6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1326" y="5501967"/>
              <a:ext cx="2495100" cy="661015"/>
            </a:xfrm>
            <a:prstGeom prst="rect">
              <a:avLst/>
            </a:prstGeom>
          </p:spPr>
        </p:pic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511C3815-BEF2-3202-0618-528733447303}"/>
                </a:ext>
              </a:extLst>
            </p:cNvPr>
            <p:cNvSpPr txBox="1"/>
            <p:nvPr/>
          </p:nvSpPr>
          <p:spPr>
            <a:xfrm>
              <a:off x="8833612" y="6073036"/>
              <a:ext cx="2966691" cy="589891"/>
            </a:xfrm>
            <a:prstGeom prst="rect">
              <a:avLst/>
            </a:prstGeom>
            <a:noFill/>
          </p:spPr>
          <p:txBody>
            <a:bodyPr wrap="square" lIns="72000" tIns="36000" rIns="72000" bIns="36000" rtlCol="0">
              <a:spAutoFit/>
            </a:bodyPr>
            <a:lstStyle/>
            <a:p>
              <a:pPr algn="l"/>
              <a:r>
                <a:rPr lang="zh-CN" altLang="en-US" sz="1000" b="0" i="0" u="none" strike="noStrike" baseline="0">
                  <a:latin typeface="宋体" panose="02010600030101010101" pitchFamily="2" charset="-122"/>
                  <a:ea typeface="宋体" panose="02010600030101010101" pitchFamily="2" charset="-122"/>
                </a:rPr>
                <a:t>圆柱轴线上一点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;y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; z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0) </a:t>
              </a:r>
              <a:endParaRPr lang="en-US" altLang="zh-CN" sz="1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zh-CN" altLang="en-US" sz="1000" b="0" i="0" u="none" strike="noStrike" baseline="0">
                  <a:latin typeface="宋体" panose="02010600030101010101" pitchFamily="2" charset="-122"/>
                  <a:ea typeface="宋体" panose="02010600030101010101" pitchFamily="2" charset="-122"/>
                </a:rPr>
                <a:t>轴线的方向向量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 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 [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m; l;n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</a:t>
              </a:r>
              <a:endParaRPr lang="zh-CN" alt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33E1D9F3-336A-A119-F4BB-F8066CBC42B9}"/>
                </a:ext>
              </a:extLst>
            </p:cNvPr>
            <p:cNvCxnSpPr>
              <a:stCxn id="31" idx="2"/>
              <a:endCxn id="139" idx="0"/>
            </p:cNvCxnSpPr>
            <p:nvPr/>
          </p:nvCxnSpPr>
          <p:spPr>
            <a:xfrm>
              <a:off x="9768408" y="4864796"/>
              <a:ext cx="40468" cy="6371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E5974EAF-AEF2-EDFA-F674-49F5F630F841}"/>
                </a:ext>
              </a:extLst>
            </p:cNvPr>
            <p:cNvGrpSpPr/>
            <p:nvPr/>
          </p:nvGrpSpPr>
          <p:grpSpPr>
            <a:xfrm>
              <a:off x="5476566" y="5189779"/>
              <a:ext cx="2091915" cy="1339419"/>
              <a:chOff x="3817527" y="4748372"/>
              <a:chExt cx="2628292" cy="1547988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A2A290DA-5706-2B4E-9F5F-B613CB6F62DB}"/>
                  </a:ext>
                </a:extLst>
              </p:cNvPr>
              <p:cNvGrpSpPr/>
              <p:nvPr/>
            </p:nvGrpSpPr>
            <p:grpSpPr>
              <a:xfrm>
                <a:off x="3817527" y="4748372"/>
                <a:ext cx="2628292" cy="1044916"/>
                <a:chOff x="4619836" y="4655400"/>
                <a:chExt cx="2628292" cy="1044916"/>
              </a:xfrm>
            </p:grpSpPr>
            <p:sp>
              <p:nvSpPr>
                <p:cNvPr id="144" name="圆柱体 143">
                  <a:extLst>
                    <a:ext uri="{FF2B5EF4-FFF2-40B4-BE49-F238E27FC236}">
                      <a16:creationId xmlns:a16="http://schemas.microsoft.com/office/drawing/2014/main" id="{BC591623-F5D9-4866-C859-1A1716FA1224}"/>
                    </a:ext>
                  </a:extLst>
                </p:cNvPr>
                <p:cNvSpPr/>
                <p:nvPr/>
              </p:nvSpPr>
              <p:spPr>
                <a:xfrm rot="5400000">
                  <a:off x="5303912" y="4416365"/>
                  <a:ext cx="936104" cy="1495378"/>
                </a:xfrm>
                <a:prstGeom prst="can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200" dirty="0" err="1"/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6C487611-86A8-0B30-FC24-46DB41C1F11D}"/>
                    </a:ext>
                  </a:extLst>
                </p:cNvPr>
                <p:cNvSpPr/>
                <p:nvPr/>
              </p:nvSpPr>
              <p:spPr>
                <a:xfrm rot="19344566">
                  <a:off x="5375934" y="4655400"/>
                  <a:ext cx="717175" cy="1044916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200" dirty="0" err="1"/>
                </a:p>
              </p:txBody>
            </p:sp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CFCF814D-1BE3-0B1A-54C4-7DB4772F2689}"/>
                    </a:ext>
                  </a:extLst>
                </p:cNvPr>
                <p:cNvCxnSpPr/>
                <p:nvPr/>
              </p:nvCxnSpPr>
              <p:spPr>
                <a:xfrm>
                  <a:off x="4619836" y="5193196"/>
                  <a:ext cx="262829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AF24EA96-2D0B-D4EE-7711-1F7A7DFD6F19}"/>
                  </a:ext>
                </a:extLst>
              </p:cNvPr>
              <p:cNvSpPr/>
              <p:nvPr/>
            </p:nvSpPr>
            <p:spPr>
              <a:xfrm>
                <a:off x="4909352" y="5160521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 dirty="0" err="1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12AD4AA0-3230-7728-6885-6C483A986BC7}"/>
                  </a:ext>
                </a:extLst>
              </p:cNvPr>
              <p:cNvSpPr/>
              <p:nvPr/>
            </p:nvSpPr>
            <p:spPr>
              <a:xfrm>
                <a:off x="5231904" y="5270830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 dirty="0" err="1"/>
              </a:p>
            </p:txBody>
          </p: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A68A8508-858F-2451-85EE-022386187569}"/>
                  </a:ext>
                </a:extLst>
              </p:cNvPr>
              <p:cNvCxnSpPr>
                <a:cxnSpLocks/>
                <a:endCxn id="151" idx="2"/>
              </p:cNvCxnSpPr>
              <p:nvPr/>
            </p:nvCxnSpPr>
            <p:spPr>
              <a:xfrm>
                <a:off x="4932211" y="5286168"/>
                <a:ext cx="299693" cy="7522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10ADF888-3E07-9375-7BF0-DCAE5DF4C799}"/>
                  </a:ext>
                </a:extLst>
              </p:cNvPr>
              <p:cNvCxnSpPr>
                <a:cxnSpLocks/>
                <a:stCxn id="150" idx="6"/>
                <a:endCxn id="151" idx="1"/>
              </p:cNvCxnSpPr>
              <p:nvPr/>
            </p:nvCxnSpPr>
            <p:spPr>
              <a:xfrm>
                <a:off x="4955071" y="5183381"/>
                <a:ext cx="283528" cy="94144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238314C9-468B-2D69-A2FE-ECAF5F9C53C7}"/>
                  </a:ext>
                </a:extLst>
              </p:cNvPr>
              <p:cNvCxnSpPr>
                <a:cxnSpLocks/>
                <a:stCxn id="150" idx="5"/>
              </p:cNvCxnSpPr>
              <p:nvPr/>
            </p:nvCxnSpPr>
            <p:spPr>
              <a:xfrm>
                <a:off x="4948376" y="5199545"/>
                <a:ext cx="0" cy="10084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AAFCE59C-4450-0F65-C42A-5342A40E65E3}"/>
                  </a:ext>
                </a:extLst>
              </p:cNvPr>
              <p:cNvSpPr txBox="1"/>
              <p:nvPr/>
            </p:nvSpPr>
            <p:spPr>
              <a:xfrm>
                <a:off x="4773638" y="4941923"/>
                <a:ext cx="503986" cy="681747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rtlCol="0">
                <a:spAutoFit/>
              </a:bodyPr>
              <a:lstStyle/>
              <a:p>
                <a:r>
                  <a:rPr lang="en-US" altLang="zh-CN" sz="1000"/>
                  <a:t>Oj</a:t>
                </a:r>
                <a:endParaRPr lang="zh-CN" altLang="en-US" sz="1000" dirty="0" err="1"/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32F6E44B-3D89-8699-35B0-02DF5EE9391F}"/>
                  </a:ext>
                </a:extLst>
              </p:cNvPr>
              <p:cNvSpPr txBox="1"/>
              <p:nvPr/>
            </p:nvSpPr>
            <p:spPr>
              <a:xfrm>
                <a:off x="5209605" y="5270829"/>
                <a:ext cx="503986" cy="406008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rtlCol="0">
                <a:spAutoFit/>
              </a:bodyPr>
              <a:lstStyle/>
              <a:p>
                <a:r>
                  <a:rPr lang="en-US" altLang="zh-CN" sz="1000"/>
                  <a:t>P</a:t>
                </a:r>
                <a:endParaRPr lang="zh-CN" altLang="en-US" sz="1000" dirty="0" err="1"/>
              </a:p>
            </p:txBody>
          </p:sp>
          <p:cxnSp>
            <p:nvCxnSpPr>
              <p:cNvPr id="164" name="直接箭头连接符 163">
                <a:extLst>
                  <a:ext uri="{FF2B5EF4-FFF2-40B4-BE49-F238E27FC236}">
                    <a16:creationId xmlns:a16="http://schemas.microsoft.com/office/drawing/2014/main" id="{98A06BFA-EBCA-1562-39D1-A3F00A329236}"/>
                  </a:ext>
                </a:extLst>
              </p:cNvPr>
              <p:cNvCxnSpPr/>
              <p:nvPr/>
            </p:nvCxnSpPr>
            <p:spPr>
              <a:xfrm>
                <a:off x="5096835" y="5316549"/>
                <a:ext cx="0" cy="5870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40D156A2-195C-26ED-788C-F8048F20A3EA}"/>
                  </a:ext>
                </a:extLst>
              </p:cNvPr>
              <p:cNvSpPr txBox="1"/>
              <p:nvPr/>
            </p:nvSpPr>
            <p:spPr>
              <a:xfrm>
                <a:off x="5034433" y="5835204"/>
                <a:ext cx="438749" cy="461156"/>
              </a:xfrm>
              <a:prstGeom prst="rect">
                <a:avLst/>
              </a:prstGeom>
              <a:noFill/>
            </p:spPr>
            <p:txBody>
              <a:bodyPr wrap="none" lIns="72000" tIns="36000" rIns="72000" bIns="36000" rtlCol="0">
                <a:spAutoFit/>
              </a:bodyPr>
              <a:lstStyle/>
              <a:p>
                <a:r>
                  <a:rPr lang="en-US" altLang="zh-CN" sz="1200"/>
                  <a:t>L</a:t>
                </a:r>
                <a:endParaRPr lang="zh-CN" altLang="en-US" sz="1200" dirty="0" err="1"/>
              </a:p>
            </p:txBody>
          </p:sp>
        </p:grp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E0B33F01-B67D-2328-F0B8-D993FA3F236C}"/>
                </a:ext>
              </a:extLst>
            </p:cNvPr>
            <p:cNvCxnSpPr>
              <a:cxnSpLocks/>
              <a:stCxn id="139" idx="1"/>
            </p:cNvCxnSpPr>
            <p:nvPr/>
          </p:nvCxnSpPr>
          <p:spPr>
            <a:xfrm flipH="1" flipV="1">
              <a:off x="7625482" y="5667413"/>
              <a:ext cx="935844" cy="1650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C8118ED2-C802-C1F6-537D-EBD0B7B7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8467" y="4264635"/>
              <a:ext cx="1162590" cy="640409"/>
            </a:xfrm>
            <a:prstGeom prst="rect">
              <a:avLst/>
            </a:prstGeom>
          </p:spPr>
        </p:pic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78791979-2974-F4F4-CF3F-D5F15508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6096" y="3328647"/>
              <a:ext cx="2658890" cy="687737"/>
            </a:xfrm>
            <a:prstGeom prst="rect">
              <a:avLst/>
            </a:prstGeom>
          </p:spPr>
        </p:pic>
        <p:pic>
          <p:nvPicPr>
            <p:cNvPr id="176" name="图片 175">
              <a:extLst>
                <a:ext uri="{FF2B5EF4-FFF2-40B4-BE49-F238E27FC236}">
                  <a16:creationId xmlns:a16="http://schemas.microsoft.com/office/drawing/2014/main" id="{72F01D6F-A569-C2CC-0D3C-DA3ABBFE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95748" y="4522495"/>
              <a:ext cx="2013397" cy="711134"/>
            </a:xfrm>
            <a:prstGeom prst="rect">
              <a:avLst/>
            </a:prstGeom>
          </p:spPr>
        </p:pic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22E5E35E-EAF9-CCBF-67A1-4B495B71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93142" y="5608710"/>
              <a:ext cx="2445659" cy="513222"/>
            </a:xfrm>
            <a:prstGeom prst="rect">
              <a:avLst/>
            </a:prstGeom>
          </p:spPr>
        </p:pic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E86657AE-D5D0-584A-C0C2-9DD5A6F625EC}"/>
                </a:ext>
              </a:extLst>
            </p:cNvPr>
            <p:cNvSpPr txBox="1"/>
            <p:nvPr/>
          </p:nvSpPr>
          <p:spPr>
            <a:xfrm>
              <a:off x="185368" y="5078497"/>
              <a:ext cx="2407168" cy="1075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9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粒子群优化（</a:t>
              </a:r>
              <a:r>
                <a:rPr lang="en-US" altLang="zh-CN" sz="9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PSO</a:t>
              </a:r>
              <a:r>
                <a:rPr lang="zh-CN" altLang="en-US" sz="9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）算法和广义拉格朗日乘子法的融合算法求解最优化问题</a:t>
              </a:r>
              <a:endParaRPr lang="en-US" altLang="zh-CN" sz="9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58F0563E-9FFB-255D-FEA3-D99C2BF7344C}"/>
                </a:ext>
              </a:extLst>
            </p:cNvPr>
            <p:cNvCxnSpPr>
              <a:stCxn id="144" idx="2"/>
              <a:endCxn id="172" idx="2"/>
            </p:cNvCxnSpPr>
            <p:nvPr/>
          </p:nvCxnSpPr>
          <p:spPr>
            <a:xfrm flipH="1" flipV="1">
              <a:off x="6379762" y="4905044"/>
              <a:ext cx="13808" cy="319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AE73662B-0F54-BCB3-F32C-E46DE509AF4F}"/>
                </a:ext>
              </a:extLst>
            </p:cNvPr>
            <p:cNvCxnSpPr/>
            <p:nvPr/>
          </p:nvCxnSpPr>
          <p:spPr>
            <a:xfrm flipH="1" flipV="1">
              <a:off x="6400993" y="4012512"/>
              <a:ext cx="13808" cy="319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AB60CCB7-04F3-4E91-D74C-1FA5ABC4A8AB}"/>
                </a:ext>
              </a:extLst>
            </p:cNvPr>
            <p:cNvCxnSpPr>
              <a:cxnSpLocks/>
              <a:stCxn id="174" idx="1"/>
              <a:endCxn id="176" idx="0"/>
            </p:cNvCxnSpPr>
            <p:nvPr/>
          </p:nvCxnSpPr>
          <p:spPr>
            <a:xfrm flipH="1">
              <a:off x="3902447" y="3672516"/>
              <a:ext cx="1513649" cy="8499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9146EC1B-A5B3-655E-74E0-D8DC63838A52}"/>
                </a:ext>
              </a:extLst>
            </p:cNvPr>
            <p:cNvCxnSpPr>
              <a:cxnSpLocks/>
              <a:stCxn id="176" idx="2"/>
              <a:endCxn id="178" idx="0"/>
            </p:cNvCxnSpPr>
            <p:nvPr/>
          </p:nvCxnSpPr>
          <p:spPr>
            <a:xfrm>
              <a:off x="3902447" y="5233629"/>
              <a:ext cx="113525" cy="3750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DC95D25D-5E56-4394-B6C8-83AE3C304C6A}"/>
                </a:ext>
              </a:extLst>
            </p:cNvPr>
            <p:cNvCxnSpPr>
              <a:cxnSpLocks/>
              <a:stCxn id="178" idx="1"/>
              <a:endCxn id="180" idx="3"/>
            </p:cNvCxnSpPr>
            <p:nvPr/>
          </p:nvCxnSpPr>
          <p:spPr>
            <a:xfrm flipH="1" flipV="1">
              <a:off x="2592536" y="5616063"/>
              <a:ext cx="200607" cy="2492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图片 193">
              <a:extLst>
                <a:ext uri="{FF2B5EF4-FFF2-40B4-BE49-F238E27FC236}">
                  <a16:creationId xmlns:a16="http://schemas.microsoft.com/office/drawing/2014/main" id="{71B91E9A-E127-BA83-0E79-14190CFF7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71143" y="6133036"/>
              <a:ext cx="1436324" cy="272821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AFE3033-76C3-9D54-984D-ECB96CC4FEA1}"/>
              </a:ext>
            </a:extLst>
          </p:cNvPr>
          <p:cNvSpPr txBox="1"/>
          <p:nvPr/>
        </p:nvSpPr>
        <p:spPr>
          <a:xfrm>
            <a:off x="430461" y="2254758"/>
            <a:ext cx="8466595" cy="3673689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/>
              <a:t>机械臂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UR5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0.1mm</a:t>
            </a:r>
          </a:p>
          <a:p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相机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LMI Gocator2340       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标定物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µm		      	     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直径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40mm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0.01			     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0.01mm</a:t>
            </a:r>
          </a:p>
          <a:p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误差分析：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标定过程相较于论文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基本相同，都是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将激光线置于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标定物上。针对得到的轮廓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数据本文采用的是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RANSAN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拟合，之后将椭圆中心约束在圆柱的中轴线上建立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约束方程，通过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PSO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算法广义拉格朗日乘子法的融合算法进行最优化问题的优解。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6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摘要缩放定位 4">
                <a:extLst>
                  <a:ext uri="{FF2B5EF4-FFF2-40B4-BE49-F238E27FC236}">
                    <a16:creationId xmlns:a16="http://schemas.microsoft.com/office/drawing/2014/main" id="{497D58F6-5E04-8761-BACA-FAB7B5ED62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9152612"/>
                  </p:ext>
                </p:extLst>
              </p:nvPr>
            </p:nvGraphicFramePr>
            <p:xfrm>
              <a:off x="407368" y="116632"/>
              <a:ext cx="11161240" cy="4429125"/>
            </p:xfrm>
            <a:graphic>
              <a:graphicData uri="http://schemas.microsoft.com/office/powerpoint/2016/summaryzoom">
                <psuz:summaryZm>
                  <psuz:summaryZmObj sectionId="{BAB33F20-D261-4301-82CF-151BCE5150DE}" scaleFactorX="96967" scaleFactorY="96967">
                    <psuz:zmPr id="{37C8FF49-B2EA-4CCB-B943-D5742E65D8E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0057" y="844813"/>
                          <a:ext cx="4870223" cy="2739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AA4BF68-D50F-4124-954C-3A5BBBFEB7E9}" scaleFactorX="96967" scaleFactorY="96967">
                    <psuz:zmPr id="{4572917F-23F4-4F9D-A69C-92F8599C78C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750961" y="844813"/>
                          <a:ext cx="4870223" cy="2739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摘要缩放定位 4">
                <a:extLst>
                  <a:ext uri="{FF2B5EF4-FFF2-40B4-BE49-F238E27FC236}">
                    <a16:creationId xmlns:a16="http://schemas.microsoft.com/office/drawing/2014/main" id="{497D58F6-5E04-8761-BACA-FAB7B5ED627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07368" y="116632"/>
                <a:ext cx="11161240" cy="4429125"/>
                <a:chOff x="407368" y="116632"/>
                <a:chExt cx="11161240" cy="4429125"/>
              </a:xfrm>
            </p:grpSpPr>
            <p:pic>
              <p:nvPicPr>
                <p:cNvPr id="2" name="图片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7425" y="961445"/>
                  <a:ext cx="4870223" cy="2739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图片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8329" y="961445"/>
                  <a:ext cx="4870223" cy="2739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0D82338-5885-111A-C428-6DDA9FF1A5A9}"/>
              </a:ext>
            </a:extLst>
          </p:cNvPr>
          <p:cNvSpPr txBox="1"/>
          <p:nvPr/>
        </p:nvSpPr>
        <p:spPr>
          <a:xfrm>
            <a:off x="1055440" y="4221088"/>
            <a:ext cx="10864623" cy="1274955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对比误差分析：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	</a:t>
            </a:r>
            <a:r>
              <a:rPr lang="zh-CN" altLang="en-US"/>
              <a:t>论文</a:t>
            </a:r>
            <a:r>
              <a:rPr lang="en-US" altLang="zh-CN"/>
              <a:t>2</a:t>
            </a:r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硬件精度</a:t>
            </a:r>
            <a:r>
              <a:rPr lang="zh-CN" altLang="en-US"/>
              <a:t>相差一个数量级的情况下，得到同一量级的手眼精度，这得益于论文在进行</a:t>
            </a:r>
            <a:r>
              <a:rPr lang="zh-CN" altLang="en-US">
                <a:solidFill>
                  <a:srgbClr val="FF0000"/>
                </a:solidFill>
              </a:rPr>
              <a:t>标定物</a:t>
            </a:r>
            <a:endParaRPr lang="en-US" altLang="zh-CN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点云数据处理</a:t>
            </a:r>
            <a:r>
              <a:rPr lang="zh-CN" altLang="en-US"/>
              <a:t>时，采用了精度更高、鲁棒性更强的</a:t>
            </a:r>
            <a:r>
              <a:rPr lang="en-US" altLang="zh-CN"/>
              <a:t>RANSAN</a:t>
            </a:r>
            <a:r>
              <a:rPr lang="zh-CN" altLang="en-US"/>
              <a:t>拟合算法，以及更加优异的</a:t>
            </a:r>
            <a:r>
              <a:rPr lang="zh-CN" altLang="en-US">
                <a:solidFill>
                  <a:srgbClr val="FF0000"/>
                </a:solidFill>
              </a:rPr>
              <a:t>手眼矩阵求解算法</a:t>
            </a:r>
            <a:r>
              <a:rPr lang="zh-CN" altLang="en-US"/>
              <a:t>。</a:t>
            </a:r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82241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论文研读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1095911"/>
            <a:chOff x="445312" y="965462"/>
            <a:chExt cx="11267312" cy="109591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6846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利用空间定点进行手眼标定并求解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(0.5~5mm)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利用标准球球心定点进行手眼标定并求解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(0.01~0.17mm)</a:t>
              </a: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lvl="0"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No.1</a:t>
              </a:r>
              <a:r>
                <a:rPr lang="en-US" sz="1600" b="1">
                  <a:solidFill>
                    <a:prstClr val="white"/>
                  </a:solidFill>
                  <a:latin typeface="+mj-lt"/>
                </a:rPr>
                <a:t> </a:t>
              </a:r>
              <a:r>
                <a:rPr lang="zh-CN" altLang="en-US" sz="1600" b="1">
                  <a:solidFill>
                    <a:prstClr val="white"/>
                  </a:solidFill>
                  <a:latin typeface="+mj-lt"/>
                </a:rPr>
                <a:t>线激光器的手眼标定方法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ABD1D2B-CAC2-608B-A508-EB4C6F21F7C6}"/>
              </a:ext>
            </a:extLst>
          </p:cNvPr>
          <p:cNvGrpSpPr/>
          <p:nvPr/>
        </p:nvGrpSpPr>
        <p:grpSpPr>
          <a:xfrm>
            <a:off x="4475820" y="2485964"/>
            <a:ext cx="7217004" cy="3025195"/>
            <a:chOff x="428412" y="2394486"/>
            <a:chExt cx="9810422" cy="398193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C322513-503B-B392-9476-53A047214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9713" y="2394486"/>
              <a:ext cx="2833664" cy="135243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45B31F8-0D19-CFB4-66C1-2FBF2B1B0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412" y="2420888"/>
              <a:ext cx="2059972" cy="135293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2F922D4-731D-576F-7AB4-350F3879C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5788" y="2474589"/>
              <a:ext cx="3713046" cy="1312030"/>
            </a:xfrm>
            <a:prstGeom prst="rect">
              <a:avLst/>
            </a:prstGeom>
          </p:spPr>
        </p:pic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960B3FB-7F24-CDF9-39AD-13871BA7BCA3}"/>
                </a:ext>
              </a:extLst>
            </p:cNvPr>
            <p:cNvCxnSpPr>
              <a:stCxn id="12" idx="3"/>
              <a:endCxn id="9" idx="1"/>
            </p:cNvCxnSpPr>
            <p:nvPr/>
          </p:nvCxnSpPr>
          <p:spPr>
            <a:xfrm flipV="1">
              <a:off x="2488384" y="3070702"/>
              <a:ext cx="601329" cy="2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018CBCD-399C-DF91-F425-79F5918325A9}"/>
                </a:ext>
              </a:extLst>
            </p:cNvPr>
            <p:cNvCxnSpPr>
              <a:stCxn id="9" idx="3"/>
              <a:endCxn id="19" idx="1"/>
            </p:cNvCxnSpPr>
            <p:nvPr/>
          </p:nvCxnSpPr>
          <p:spPr>
            <a:xfrm>
              <a:off x="5923377" y="3070702"/>
              <a:ext cx="602411" cy="599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C398356-03FA-E6A5-E8D7-1E3723A3BBC4}"/>
                </a:ext>
              </a:extLst>
            </p:cNvPr>
            <p:cNvSpPr txBox="1"/>
            <p:nvPr/>
          </p:nvSpPr>
          <p:spPr>
            <a:xfrm>
              <a:off x="4732653" y="3820787"/>
              <a:ext cx="1491929" cy="234286"/>
            </a:xfrm>
            <a:prstGeom prst="rect">
              <a:avLst/>
            </a:prstGeom>
            <a:noFill/>
          </p:spPr>
          <p:txBody>
            <a:bodyPr wrap="none" lIns="72000" tIns="36000" rIns="72000" bIns="36000" rtlCol="0">
              <a:spAutoFit/>
            </a:bodyPr>
            <a:lstStyle/>
            <a:p>
              <a:r>
                <a:rPr lang="zh-CN" altLang="en-US" sz="1050"/>
                <a:t>空间定点标定求解流程</a:t>
              </a:r>
              <a:endParaRPr lang="zh-CN" altLang="en-US" sz="1050" dirty="0" err="1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FEC4C92-1821-D5BF-104C-032D8151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384" y="4373465"/>
              <a:ext cx="2121035" cy="132628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C59E8FB-8E0F-70D3-6818-34D083E0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5238" y="4509120"/>
              <a:ext cx="1795463" cy="119062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B95CCA4-2D65-5A08-9EF9-5805F5D7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128" y="4218607"/>
              <a:ext cx="1943100" cy="581025"/>
            </a:xfrm>
            <a:prstGeom prst="rect">
              <a:avLst/>
            </a:prstGeom>
          </p:spPr>
        </p:pic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E33FB285-2586-D72F-E6F9-29FDC04B7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6272" y="4926820"/>
              <a:ext cx="1828800" cy="609600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64892CD8-BC0F-1910-6D34-39CA2B228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36759" y="5688466"/>
              <a:ext cx="1647825" cy="457200"/>
            </a:xfrm>
            <a:prstGeom prst="rect">
              <a:avLst/>
            </a:prstGeom>
          </p:spPr>
        </p:pic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28190BDA-95F3-7385-6868-2513273D2919}"/>
                </a:ext>
              </a:extLst>
            </p:cNvPr>
            <p:cNvCxnSpPr>
              <a:stCxn id="26" idx="3"/>
              <a:endCxn id="28" idx="1"/>
            </p:cNvCxnSpPr>
            <p:nvPr/>
          </p:nvCxnSpPr>
          <p:spPr>
            <a:xfrm>
              <a:off x="2672419" y="5036605"/>
              <a:ext cx="1132819" cy="67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798302BE-E809-9BC2-AA5E-E9C63534662C}"/>
                </a:ext>
              </a:extLst>
            </p:cNvPr>
            <p:cNvCxnSpPr>
              <a:stCxn id="28" idx="3"/>
              <a:endCxn id="128" idx="1"/>
            </p:cNvCxnSpPr>
            <p:nvPr/>
          </p:nvCxnSpPr>
          <p:spPr>
            <a:xfrm>
              <a:off x="5600701" y="5104433"/>
              <a:ext cx="1745571" cy="1271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00486F7-ABBA-18B3-3A66-0856682FD073}"/>
                </a:ext>
              </a:extLst>
            </p:cNvPr>
            <p:cNvSpPr txBox="1"/>
            <p:nvPr/>
          </p:nvSpPr>
          <p:spPr>
            <a:xfrm>
              <a:off x="4854736" y="6142130"/>
              <a:ext cx="1895885" cy="234286"/>
            </a:xfrm>
            <a:prstGeom prst="rect">
              <a:avLst/>
            </a:prstGeom>
            <a:noFill/>
          </p:spPr>
          <p:txBody>
            <a:bodyPr wrap="none" lIns="72000" tIns="36000" rIns="72000" bIns="36000" rtlCol="0">
              <a:spAutoFit/>
            </a:bodyPr>
            <a:lstStyle/>
            <a:p>
              <a:r>
                <a:rPr lang="zh-CN" altLang="en-US" sz="1050"/>
                <a:t>标准球球心定点标定求解流程</a:t>
              </a:r>
              <a:endParaRPr lang="zh-CN" altLang="en-US" sz="1050" dirty="0" err="1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2047418-453D-7C91-4D58-62674E1A8B27}"/>
              </a:ext>
            </a:extLst>
          </p:cNvPr>
          <p:cNvSpPr txBox="1"/>
          <p:nvPr/>
        </p:nvSpPr>
        <p:spPr>
          <a:xfrm>
            <a:off x="430461" y="2254758"/>
            <a:ext cx="7583340" cy="3950688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/>
              <a:t>机械臂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ABB IRB120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0.01mm</a:t>
            </a:r>
          </a:p>
          <a:p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相机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LMI Gocator2340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.2µm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0.01</a:t>
            </a:r>
          </a:p>
          <a:p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误差分析：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两个方法都是采用的空间定点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手眼标定，相同的误差来源包括不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可避免的硬件设备误差和手眼矩阵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等式求解带来的误差。不同之处是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在方法一中，人为的去让激光线对准空间顶点会带来很大误差，方法二中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则是进行拟合求解圆心进而求解球心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定点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时带来误差。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512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论文研读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1095911"/>
            <a:chOff x="445312" y="965462"/>
            <a:chExt cx="11267312" cy="109591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6846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利用椭圆轮廓的估计中心点到圆柱中轴线的距离建立约束优化方程，将手眼标定问题转化为约束优化问题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(0.15mm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以内，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0.3°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以内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粒子群优化（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PSO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）算法和广义拉格朗日乘子法的融合算法求解最优化问题</a:t>
              </a: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lvl="0"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No.2 </a:t>
              </a:r>
              <a:r>
                <a:rPr lang="zh-CN" altLang="en-US" sz="1800" b="0" i="0" u="none" strike="noStrike" baseline="0">
                  <a:latin typeface="黑体" panose="02010609060101010101" pitchFamily="49" charset="-122"/>
                  <a:ea typeface="黑体" panose="02010609060101010101" pitchFamily="49" charset="-122"/>
                </a:rPr>
                <a:t>基于标准圆柱的线激光轮廓扫描机器人手眼标定方法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3B6D58-E53A-513F-9E2A-574AE55D747D}"/>
              </a:ext>
            </a:extLst>
          </p:cNvPr>
          <p:cNvGrpSpPr/>
          <p:nvPr/>
        </p:nvGrpSpPr>
        <p:grpSpPr>
          <a:xfrm>
            <a:off x="4884675" y="2651961"/>
            <a:ext cx="6968962" cy="2684487"/>
            <a:chOff x="185368" y="2500931"/>
            <a:chExt cx="11614935" cy="41619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309AD0D-4C14-8B6A-CCE0-99E76EAA8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281" y="2500931"/>
              <a:ext cx="3332941" cy="194421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6F7BEE0-6ACC-7E2A-4BA0-2B0588E8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7948" y="2639012"/>
              <a:ext cx="2447038" cy="285932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458751B-63BB-483D-DBE2-170BBE1367B9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3797222" y="2781978"/>
              <a:ext cx="1830726" cy="6910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420AE1-4C91-3ECC-35FC-6AC9E3065E65}"/>
                </a:ext>
              </a:extLst>
            </p:cNvPr>
            <p:cNvSpPr txBox="1"/>
            <p:nvPr/>
          </p:nvSpPr>
          <p:spPr>
            <a:xfrm rot="20494219">
              <a:off x="3629248" y="2648159"/>
              <a:ext cx="2498690" cy="542174"/>
            </a:xfrm>
            <a:prstGeom prst="rect">
              <a:avLst/>
            </a:prstGeom>
            <a:noFill/>
          </p:spPr>
          <p:txBody>
            <a:bodyPr wrap="square" lIns="72000" tIns="36000" rIns="72000" bIns="36000" rtlCol="0">
              <a:spAutoFit/>
            </a:bodyPr>
            <a:lstStyle/>
            <a:p>
              <a:r>
                <a:rPr lang="zh-CN" altLang="en-US" sz="900"/>
                <a:t>随机抽样一致性算法</a:t>
              </a:r>
              <a:r>
                <a:rPr lang="en-US" altLang="zh-CN" sz="900"/>
                <a:t>RANSAC</a:t>
              </a:r>
              <a:endParaRPr lang="zh-CN" altLang="en-US" sz="900" dirty="0" err="1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E01651F-E5DA-CC43-1D27-D2A67621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6300" y="2639012"/>
              <a:ext cx="1378925" cy="1142140"/>
            </a:xfrm>
            <a:prstGeom prst="rect">
              <a:avLst/>
            </a:prstGeom>
          </p:spPr>
        </p:pic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404EE33B-92B2-BE19-81FA-9598C1E50F55}"/>
                </a:ext>
              </a:extLst>
            </p:cNvPr>
            <p:cNvCxnSpPr>
              <a:stCxn id="8" idx="3"/>
              <a:endCxn id="20" idx="1"/>
            </p:cNvCxnSpPr>
            <p:nvPr/>
          </p:nvCxnSpPr>
          <p:spPr>
            <a:xfrm>
              <a:off x="8074986" y="2781978"/>
              <a:ext cx="721314" cy="4281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F111F2D1-DDA6-2AEF-688F-0DFCD40F9AF7}"/>
                </a:ext>
              </a:extLst>
            </p:cNvPr>
            <p:cNvGrpSpPr/>
            <p:nvPr/>
          </p:nvGrpSpPr>
          <p:grpSpPr>
            <a:xfrm>
              <a:off x="8688288" y="4180194"/>
              <a:ext cx="2160240" cy="684602"/>
              <a:chOff x="2367122" y="4293096"/>
              <a:chExt cx="5671188" cy="1844460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5DD4C07C-C6FE-4932-06BC-015C04596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7122" y="4293096"/>
                <a:ext cx="5671188" cy="1844460"/>
              </a:xfrm>
              <a:prstGeom prst="rect">
                <a:avLst/>
              </a:prstGeom>
            </p:spPr>
          </p:pic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198414F2-AE04-C082-9EF4-71C5DA93B124}"/>
                  </a:ext>
                </a:extLst>
              </p:cNvPr>
              <p:cNvSpPr/>
              <p:nvPr/>
            </p:nvSpPr>
            <p:spPr>
              <a:xfrm>
                <a:off x="6065699" y="4448508"/>
                <a:ext cx="417082" cy="12127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 dirty="0" err="1"/>
              </a:p>
            </p:txBody>
          </p:sp>
        </p:grp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BA4A9A6F-0810-21B0-B10B-6219CD94BD2E}"/>
                </a:ext>
              </a:extLst>
            </p:cNvPr>
            <p:cNvCxnSpPr>
              <a:stCxn id="20" idx="2"/>
              <a:endCxn id="31" idx="0"/>
            </p:cNvCxnSpPr>
            <p:nvPr/>
          </p:nvCxnSpPr>
          <p:spPr>
            <a:xfrm>
              <a:off x="9485763" y="3781152"/>
              <a:ext cx="282645" cy="3990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B51EA5EF-7CD2-D674-07B9-D5BE409A6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1326" y="5501967"/>
              <a:ext cx="2495100" cy="661015"/>
            </a:xfrm>
            <a:prstGeom prst="rect">
              <a:avLst/>
            </a:prstGeom>
          </p:spPr>
        </p:pic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511C3815-BEF2-3202-0618-528733447303}"/>
                </a:ext>
              </a:extLst>
            </p:cNvPr>
            <p:cNvSpPr txBox="1"/>
            <p:nvPr/>
          </p:nvSpPr>
          <p:spPr>
            <a:xfrm>
              <a:off x="8833612" y="6073036"/>
              <a:ext cx="2966691" cy="589891"/>
            </a:xfrm>
            <a:prstGeom prst="rect">
              <a:avLst/>
            </a:prstGeom>
            <a:noFill/>
          </p:spPr>
          <p:txBody>
            <a:bodyPr wrap="square" lIns="72000" tIns="36000" rIns="72000" bIns="36000" rtlCol="0">
              <a:spAutoFit/>
            </a:bodyPr>
            <a:lstStyle/>
            <a:p>
              <a:pPr algn="l"/>
              <a:r>
                <a:rPr lang="zh-CN" altLang="en-US" sz="1000" b="0" i="0" u="none" strike="noStrike" baseline="0">
                  <a:latin typeface="宋体" panose="02010600030101010101" pitchFamily="2" charset="-122"/>
                  <a:ea typeface="宋体" panose="02010600030101010101" pitchFamily="2" charset="-122"/>
                </a:rPr>
                <a:t>圆柱轴线上一点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;y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; z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0) </a:t>
              </a:r>
              <a:endParaRPr lang="en-US" altLang="zh-CN" sz="1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zh-CN" altLang="en-US" sz="1000" b="0" i="0" u="none" strike="noStrike" baseline="0">
                  <a:latin typeface="宋体" panose="02010600030101010101" pitchFamily="2" charset="-122"/>
                  <a:ea typeface="宋体" panose="02010600030101010101" pitchFamily="2" charset="-122"/>
                </a:rPr>
                <a:t>轴线的方向向量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 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 [</a:t>
              </a:r>
              <a:r>
                <a:rPr lang="en-US" altLang="zh-CN" sz="1000" b="0" i="1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m; l;n</a:t>
              </a:r>
              <a:r>
                <a:rPr lang="en-US" altLang="zh-CN" sz="1000" b="0" i="0" u="none" strike="noStrike" baseline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</a:t>
              </a:r>
              <a:endParaRPr lang="zh-CN" alt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33E1D9F3-336A-A119-F4BB-F8066CBC42B9}"/>
                </a:ext>
              </a:extLst>
            </p:cNvPr>
            <p:cNvCxnSpPr>
              <a:stCxn id="31" idx="2"/>
              <a:endCxn id="139" idx="0"/>
            </p:cNvCxnSpPr>
            <p:nvPr/>
          </p:nvCxnSpPr>
          <p:spPr>
            <a:xfrm>
              <a:off x="9768408" y="4864796"/>
              <a:ext cx="40468" cy="6371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E5974EAF-AEF2-EDFA-F674-49F5F630F841}"/>
                </a:ext>
              </a:extLst>
            </p:cNvPr>
            <p:cNvGrpSpPr/>
            <p:nvPr/>
          </p:nvGrpSpPr>
          <p:grpSpPr>
            <a:xfrm>
              <a:off x="5476566" y="5189779"/>
              <a:ext cx="2091915" cy="1339419"/>
              <a:chOff x="3817527" y="4748372"/>
              <a:chExt cx="2628292" cy="1547988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A2A290DA-5706-2B4E-9F5F-B613CB6F62DB}"/>
                  </a:ext>
                </a:extLst>
              </p:cNvPr>
              <p:cNvGrpSpPr/>
              <p:nvPr/>
            </p:nvGrpSpPr>
            <p:grpSpPr>
              <a:xfrm>
                <a:off x="3817527" y="4748372"/>
                <a:ext cx="2628292" cy="1044916"/>
                <a:chOff x="4619836" y="4655400"/>
                <a:chExt cx="2628292" cy="1044916"/>
              </a:xfrm>
            </p:grpSpPr>
            <p:sp>
              <p:nvSpPr>
                <p:cNvPr id="144" name="圆柱体 143">
                  <a:extLst>
                    <a:ext uri="{FF2B5EF4-FFF2-40B4-BE49-F238E27FC236}">
                      <a16:creationId xmlns:a16="http://schemas.microsoft.com/office/drawing/2014/main" id="{BC591623-F5D9-4866-C859-1A1716FA1224}"/>
                    </a:ext>
                  </a:extLst>
                </p:cNvPr>
                <p:cNvSpPr/>
                <p:nvPr/>
              </p:nvSpPr>
              <p:spPr>
                <a:xfrm rot="5400000">
                  <a:off x="5303912" y="4416365"/>
                  <a:ext cx="936104" cy="1495378"/>
                </a:xfrm>
                <a:prstGeom prst="can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200" dirty="0" err="1"/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6C487611-86A8-0B30-FC24-46DB41C1F11D}"/>
                    </a:ext>
                  </a:extLst>
                </p:cNvPr>
                <p:cNvSpPr/>
                <p:nvPr/>
              </p:nvSpPr>
              <p:spPr>
                <a:xfrm rot="19344566">
                  <a:off x="5375934" y="4655400"/>
                  <a:ext cx="717175" cy="1044916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200" dirty="0" err="1"/>
                </a:p>
              </p:txBody>
            </p:sp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CFCF814D-1BE3-0B1A-54C4-7DB4772F2689}"/>
                    </a:ext>
                  </a:extLst>
                </p:cNvPr>
                <p:cNvCxnSpPr/>
                <p:nvPr/>
              </p:nvCxnSpPr>
              <p:spPr>
                <a:xfrm>
                  <a:off x="4619836" y="5193196"/>
                  <a:ext cx="262829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AF24EA96-2D0B-D4EE-7711-1F7A7DFD6F19}"/>
                  </a:ext>
                </a:extLst>
              </p:cNvPr>
              <p:cNvSpPr/>
              <p:nvPr/>
            </p:nvSpPr>
            <p:spPr>
              <a:xfrm>
                <a:off x="4909352" y="5160521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 dirty="0" err="1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12AD4AA0-3230-7728-6885-6C483A986BC7}"/>
                  </a:ext>
                </a:extLst>
              </p:cNvPr>
              <p:cNvSpPr/>
              <p:nvPr/>
            </p:nvSpPr>
            <p:spPr>
              <a:xfrm>
                <a:off x="5231904" y="5270830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 dirty="0" err="1"/>
              </a:p>
            </p:txBody>
          </p: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A68A8508-858F-2451-85EE-022386187569}"/>
                  </a:ext>
                </a:extLst>
              </p:cNvPr>
              <p:cNvCxnSpPr>
                <a:cxnSpLocks/>
                <a:endCxn id="151" idx="2"/>
              </p:cNvCxnSpPr>
              <p:nvPr/>
            </p:nvCxnSpPr>
            <p:spPr>
              <a:xfrm>
                <a:off x="4932211" y="5286168"/>
                <a:ext cx="299693" cy="7522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10ADF888-3E07-9375-7BF0-DCAE5DF4C799}"/>
                  </a:ext>
                </a:extLst>
              </p:cNvPr>
              <p:cNvCxnSpPr>
                <a:cxnSpLocks/>
                <a:stCxn id="150" idx="6"/>
                <a:endCxn id="151" idx="1"/>
              </p:cNvCxnSpPr>
              <p:nvPr/>
            </p:nvCxnSpPr>
            <p:spPr>
              <a:xfrm>
                <a:off x="4955071" y="5183381"/>
                <a:ext cx="283528" cy="94144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238314C9-468B-2D69-A2FE-ECAF5F9C53C7}"/>
                  </a:ext>
                </a:extLst>
              </p:cNvPr>
              <p:cNvCxnSpPr>
                <a:cxnSpLocks/>
                <a:stCxn id="150" idx="5"/>
              </p:cNvCxnSpPr>
              <p:nvPr/>
            </p:nvCxnSpPr>
            <p:spPr>
              <a:xfrm>
                <a:off x="4948376" y="5199545"/>
                <a:ext cx="0" cy="10084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AAFCE59C-4450-0F65-C42A-5342A40E65E3}"/>
                  </a:ext>
                </a:extLst>
              </p:cNvPr>
              <p:cNvSpPr txBox="1"/>
              <p:nvPr/>
            </p:nvSpPr>
            <p:spPr>
              <a:xfrm>
                <a:off x="4773638" y="4941923"/>
                <a:ext cx="503986" cy="681747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rtlCol="0">
                <a:spAutoFit/>
              </a:bodyPr>
              <a:lstStyle/>
              <a:p>
                <a:r>
                  <a:rPr lang="en-US" altLang="zh-CN" sz="1000"/>
                  <a:t>Oj</a:t>
                </a:r>
                <a:endParaRPr lang="zh-CN" altLang="en-US" sz="1000" dirty="0" err="1"/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32F6E44B-3D89-8699-35B0-02DF5EE9391F}"/>
                  </a:ext>
                </a:extLst>
              </p:cNvPr>
              <p:cNvSpPr txBox="1"/>
              <p:nvPr/>
            </p:nvSpPr>
            <p:spPr>
              <a:xfrm>
                <a:off x="5209605" y="5270829"/>
                <a:ext cx="503986" cy="406008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rtlCol="0">
                <a:spAutoFit/>
              </a:bodyPr>
              <a:lstStyle/>
              <a:p>
                <a:r>
                  <a:rPr lang="en-US" altLang="zh-CN" sz="1000"/>
                  <a:t>P</a:t>
                </a:r>
                <a:endParaRPr lang="zh-CN" altLang="en-US" sz="1000" dirty="0" err="1"/>
              </a:p>
            </p:txBody>
          </p:sp>
          <p:cxnSp>
            <p:nvCxnSpPr>
              <p:cNvPr id="164" name="直接箭头连接符 163">
                <a:extLst>
                  <a:ext uri="{FF2B5EF4-FFF2-40B4-BE49-F238E27FC236}">
                    <a16:creationId xmlns:a16="http://schemas.microsoft.com/office/drawing/2014/main" id="{98A06BFA-EBCA-1562-39D1-A3F00A329236}"/>
                  </a:ext>
                </a:extLst>
              </p:cNvPr>
              <p:cNvCxnSpPr/>
              <p:nvPr/>
            </p:nvCxnSpPr>
            <p:spPr>
              <a:xfrm>
                <a:off x="5096835" y="5316549"/>
                <a:ext cx="0" cy="5870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40D156A2-195C-26ED-788C-F8048F20A3EA}"/>
                  </a:ext>
                </a:extLst>
              </p:cNvPr>
              <p:cNvSpPr txBox="1"/>
              <p:nvPr/>
            </p:nvSpPr>
            <p:spPr>
              <a:xfrm>
                <a:off x="5034433" y="5835204"/>
                <a:ext cx="438749" cy="461156"/>
              </a:xfrm>
              <a:prstGeom prst="rect">
                <a:avLst/>
              </a:prstGeom>
              <a:noFill/>
            </p:spPr>
            <p:txBody>
              <a:bodyPr wrap="none" lIns="72000" tIns="36000" rIns="72000" bIns="36000" rtlCol="0">
                <a:spAutoFit/>
              </a:bodyPr>
              <a:lstStyle/>
              <a:p>
                <a:r>
                  <a:rPr lang="en-US" altLang="zh-CN" sz="1200"/>
                  <a:t>L</a:t>
                </a:r>
                <a:endParaRPr lang="zh-CN" altLang="en-US" sz="1200" dirty="0" err="1"/>
              </a:p>
            </p:txBody>
          </p:sp>
        </p:grp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E0B33F01-B67D-2328-F0B8-D993FA3F236C}"/>
                </a:ext>
              </a:extLst>
            </p:cNvPr>
            <p:cNvCxnSpPr>
              <a:cxnSpLocks/>
              <a:stCxn id="139" idx="1"/>
            </p:cNvCxnSpPr>
            <p:nvPr/>
          </p:nvCxnSpPr>
          <p:spPr>
            <a:xfrm flipH="1" flipV="1">
              <a:off x="7625482" y="5667413"/>
              <a:ext cx="935844" cy="1650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C8118ED2-C802-C1F6-537D-EBD0B7B7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8467" y="4264635"/>
              <a:ext cx="1162590" cy="640409"/>
            </a:xfrm>
            <a:prstGeom prst="rect">
              <a:avLst/>
            </a:prstGeom>
          </p:spPr>
        </p:pic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78791979-2974-F4F4-CF3F-D5F15508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6096" y="3328647"/>
              <a:ext cx="2658890" cy="687737"/>
            </a:xfrm>
            <a:prstGeom prst="rect">
              <a:avLst/>
            </a:prstGeom>
          </p:spPr>
        </p:pic>
        <p:pic>
          <p:nvPicPr>
            <p:cNvPr id="176" name="图片 175">
              <a:extLst>
                <a:ext uri="{FF2B5EF4-FFF2-40B4-BE49-F238E27FC236}">
                  <a16:creationId xmlns:a16="http://schemas.microsoft.com/office/drawing/2014/main" id="{72F01D6F-A569-C2CC-0D3C-DA3ABBFE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95748" y="4522495"/>
              <a:ext cx="2013397" cy="711134"/>
            </a:xfrm>
            <a:prstGeom prst="rect">
              <a:avLst/>
            </a:prstGeom>
          </p:spPr>
        </p:pic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22E5E35E-EAF9-CCBF-67A1-4B495B71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93142" y="5608710"/>
              <a:ext cx="2445659" cy="513222"/>
            </a:xfrm>
            <a:prstGeom prst="rect">
              <a:avLst/>
            </a:prstGeom>
          </p:spPr>
        </p:pic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E86657AE-D5D0-584A-C0C2-9DD5A6F625EC}"/>
                </a:ext>
              </a:extLst>
            </p:cNvPr>
            <p:cNvSpPr txBox="1"/>
            <p:nvPr/>
          </p:nvSpPr>
          <p:spPr>
            <a:xfrm>
              <a:off x="185368" y="5078497"/>
              <a:ext cx="2407168" cy="1075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9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粒子群优化（</a:t>
              </a:r>
              <a:r>
                <a:rPr lang="en-US" altLang="zh-CN" sz="9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PSO</a:t>
              </a:r>
              <a:r>
                <a:rPr lang="zh-CN" altLang="en-US" sz="9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）算法和广义拉格朗日乘子法的融合算法求解最优化问题</a:t>
              </a:r>
              <a:endParaRPr lang="en-US" altLang="zh-CN" sz="9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58F0563E-9FFB-255D-FEA3-D99C2BF7344C}"/>
                </a:ext>
              </a:extLst>
            </p:cNvPr>
            <p:cNvCxnSpPr>
              <a:stCxn id="144" idx="2"/>
              <a:endCxn id="172" idx="2"/>
            </p:cNvCxnSpPr>
            <p:nvPr/>
          </p:nvCxnSpPr>
          <p:spPr>
            <a:xfrm flipH="1" flipV="1">
              <a:off x="6379762" y="4905044"/>
              <a:ext cx="13808" cy="319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AE73662B-0F54-BCB3-F32C-E46DE509AF4F}"/>
                </a:ext>
              </a:extLst>
            </p:cNvPr>
            <p:cNvCxnSpPr/>
            <p:nvPr/>
          </p:nvCxnSpPr>
          <p:spPr>
            <a:xfrm flipH="1" flipV="1">
              <a:off x="6400993" y="4012512"/>
              <a:ext cx="13808" cy="319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AB60CCB7-04F3-4E91-D74C-1FA5ABC4A8AB}"/>
                </a:ext>
              </a:extLst>
            </p:cNvPr>
            <p:cNvCxnSpPr>
              <a:cxnSpLocks/>
              <a:stCxn id="174" idx="1"/>
              <a:endCxn id="176" idx="0"/>
            </p:cNvCxnSpPr>
            <p:nvPr/>
          </p:nvCxnSpPr>
          <p:spPr>
            <a:xfrm flipH="1">
              <a:off x="3902447" y="3672516"/>
              <a:ext cx="1513649" cy="8499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9146EC1B-A5B3-655E-74E0-D8DC63838A52}"/>
                </a:ext>
              </a:extLst>
            </p:cNvPr>
            <p:cNvCxnSpPr>
              <a:cxnSpLocks/>
              <a:stCxn id="176" idx="2"/>
              <a:endCxn id="178" idx="0"/>
            </p:cNvCxnSpPr>
            <p:nvPr/>
          </p:nvCxnSpPr>
          <p:spPr>
            <a:xfrm>
              <a:off x="3902447" y="5233629"/>
              <a:ext cx="113525" cy="3750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DC95D25D-5E56-4394-B6C8-83AE3C304C6A}"/>
                </a:ext>
              </a:extLst>
            </p:cNvPr>
            <p:cNvCxnSpPr>
              <a:cxnSpLocks/>
              <a:stCxn id="178" idx="1"/>
              <a:endCxn id="180" idx="3"/>
            </p:cNvCxnSpPr>
            <p:nvPr/>
          </p:nvCxnSpPr>
          <p:spPr>
            <a:xfrm flipH="1" flipV="1">
              <a:off x="2592536" y="5616063"/>
              <a:ext cx="200607" cy="2492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图片 193">
              <a:extLst>
                <a:ext uri="{FF2B5EF4-FFF2-40B4-BE49-F238E27FC236}">
                  <a16:creationId xmlns:a16="http://schemas.microsoft.com/office/drawing/2014/main" id="{71B91E9A-E127-BA83-0E79-14190CFF7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71143" y="6133036"/>
              <a:ext cx="1436324" cy="272821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AFE3033-76C3-9D54-984D-ECB96CC4FEA1}"/>
              </a:ext>
            </a:extLst>
          </p:cNvPr>
          <p:cNvSpPr txBox="1"/>
          <p:nvPr/>
        </p:nvSpPr>
        <p:spPr>
          <a:xfrm>
            <a:off x="430461" y="2254758"/>
            <a:ext cx="8466595" cy="3673689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/>
              <a:t>机械臂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UR5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0.1mm</a:t>
            </a:r>
          </a:p>
          <a:p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相机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LMI Gocator2340       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标定物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µm		      	     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直径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40mm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0.01			     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0.01mm</a:t>
            </a:r>
          </a:p>
          <a:p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误差分析：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标定过程相较于论文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基本相同，都是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将激光线置于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标定物上。针对得到的轮廓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数据本文采用的是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RANSAN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拟合，之后将椭圆中心约束在圆柱的中轴线上建立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约束方程，通过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PSO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算法广义拉格朗日乘子法的融合算法进行最优化问题的优解。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759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论文研读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1420102"/>
            <a:chOff x="445312" y="965462"/>
            <a:chExt cx="11267312" cy="1420102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1008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对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(1)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中提出的标定求优化扫描方案进行实验和数据验证</a:t>
              </a: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对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(1)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中的最小二乘法圆的拟合方案进行修正</a:t>
              </a: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论文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(2)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验证了此方法得到高精度的可行性</a:t>
              </a: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lvl="0"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No.3 </a:t>
              </a:r>
              <a:r>
                <a:rPr lang="zh-CN" altLang="en-US" sz="1800" b="0" i="0" u="none" strike="noStrike" baseline="0">
                  <a:latin typeface="AdobeHeitiStd-Regular"/>
                </a:rPr>
                <a:t>机器人激光检测手眼标定误差分析及优化</a:t>
              </a:r>
              <a:r>
                <a:rPr lang="en-US" altLang="zh-CN" sz="1800" b="0" i="0" u="none" strike="noStrike" baseline="0">
                  <a:latin typeface="AdobeHeitiStd-Regular"/>
                </a:rPr>
                <a:t>– eye to hand – </a:t>
              </a:r>
              <a:r>
                <a:rPr lang="zh-CN" altLang="en-US" sz="1800" b="0" i="0" u="none" strike="noStrike" baseline="0">
                  <a:latin typeface="AdobeHeitiStd-Regular"/>
                </a:rPr>
                <a:t>平均精度</a:t>
              </a:r>
              <a:r>
                <a:rPr lang="en-US" altLang="zh-CN" sz="1800" b="0" i="0" u="none" strike="noStrike" baseline="0">
                  <a:latin typeface="AdobeHeitiStd-Regular"/>
                </a:rPr>
                <a:t>(0.1495mm)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摘要缩放定位 4">
                <a:extLst>
                  <a:ext uri="{FF2B5EF4-FFF2-40B4-BE49-F238E27FC236}">
                    <a16:creationId xmlns:a16="http://schemas.microsoft.com/office/drawing/2014/main" id="{77558906-37DE-958F-FD92-8B1C45892D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8781940"/>
                  </p:ext>
                </p:extLst>
              </p:nvPr>
            </p:nvGraphicFramePr>
            <p:xfrm>
              <a:off x="8004212" y="2457238"/>
              <a:ext cx="4098565" cy="4140114"/>
            </p:xfrm>
            <a:graphic>
              <a:graphicData uri="http://schemas.microsoft.com/office/powerpoint/2016/summaryzoom">
                <psuz:summaryZm>
                  <psuz:summaryZmObj sectionId="{E3A4C083-85EE-4D90-B62A-0CCA26B441B9}" scaleFactorX="91490" scaleFactorY="91490">
                    <psuz:zmPr id="{A7526844-839F-455E-8E31-3E327BBB142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4166" y="224177"/>
                          <a:ext cx="3030232" cy="17045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07B9B5-00A9-4117-B937-8FB7E7F457FF}" scaleFactorX="91490" scaleFactorY="91490">
                    <psuz:zmPr id="{DA6409BF-AE4E-446B-A37A-37C2CC5F9CB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4166" y="2211431"/>
                          <a:ext cx="3030232" cy="17045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摘要缩放定位 4">
                <a:extLst>
                  <a:ext uri="{FF2B5EF4-FFF2-40B4-BE49-F238E27FC236}">
                    <a16:creationId xmlns:a16="http://schemas.microsoft.com/office/drawing/2014/main" id="{77558906-37DE-958F-FD92-8B1C45892DB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004212" y="2457238"/>
                <a:ext cx="4098565" cy="4140114"/>
                <a:chOff x="8004212" y="2457238"/>
                <a:chExt cx="4098565" cy="4140114"/>
              </a:xfrm>
            </p:grpSpPr>
            <p:pic>
              <p:nvPicPr>
                <p:cNvPr id="8" name="图片 8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38378" y="2681415"/>
                  <a:ext cx="3030232" cy="17045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图片 10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8378" y="4668669"/>
                  <a:ext cx="3030232" cy="17045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D355661-ADE7-C5E5-BAA0-07386C9CB52F}"/>
              </a:ext>
            </a:extLst>
          </p:cNvPr>
          <p:cNvSpPr txBox="1"/>
          <p:nvPr/>
        </p:nvSpPr>
        <p:spPr>
          <a:xfrm>
            <a:off x="8655107" y="4398610"/>
            <a:ext cx="2796773" cy="234286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zh-CN" sz="1050"/>
              <a:t>(1) </a:t>
            </a:r>
            <a:r>
              <a:rPr lang="zh-CN" altLang="en-US" sz="1050" b="0" i="0" u="none" strike="noStrike" baseline="0">
                <a:latin typeface="SSJ4+ZCEJDG-1"/>
              </a:rPr>
              <a:t>机</a:t>
            </a:r>
            <a:r>
              <a:rPr lang="zh-CN" altLang="en-US" sz="1050" b="0" i="0" u="none" strike="noStrike" baseline="0">
                <a:latin typeface="FZSSK--GBK1-00+ZCEJDK-18"/>
              </a:rPr>
              <a:t>器</a:t>
            </a:r>
            <a:r>
              <a:rPr lang="zh-CN" altLang="en-US" sz="1050" b="0" i="0" u="none" strike="noStrike" baseline="0">
                <a:latin typeface="FZSSK--GBK1-00+ZCEJDJ-16"/>
              </a:rPr>
              <a:t>人</a:t>
            </a:r>
            <a:r>
              <a:rPr lang="zh-CN" altLang="en-US" sz="1050" b="0" i="0" u="none" strike="noStrike" baseline="0">
                <a:latin typeface="FZSSK--GBK1-00+ZCEJDM-28"/>
              </a:rPr>
              <a:t>手</a:t>
            </a:r>
            <a:r>
              <a:rPr lang="zh-CN" altLang="en-US" sz="1050" b="0" i="0" u="none" strike="noStrike" baseline="0">
                <a:latin typeface="FZSSK--GBK1-00+ZCEJDl-46"/>
              </a:rPr>
              <a:t>眼</a:t>
            </a:r>
            <a:r>
              <a:rPr lang="zh-CN" altLang="en-US" sz="1050" b="0" i="0" u="none" strike="noStrike" baseline="0">
                <a:latin typeface="FZSSK--GBK1-00+ZCEJDL-25"/>
              </a:rPr>
              <a:t>标</a:t>
            </a:r>
            <a:r>
              <a:rPr lang="zh-CN" altLang="en-US" sz="1050" b="0" i="0" u="none" strike="noStrike" baseline="0">
                <a:latin typeface="SSJ4+ZCEJDG-1"/>
              </a:rPr>
              <a:t>定</a:t>
            </a:r>
            <a:r>
              <a:rPr lang="zh-CN" altLang="en-US" sz="1050" b="0" i="0" u="none" strike="noStrike" baseline="0">
                <a:latin typeface="FZSSK--GBK1-00+ZCEJDK-18"/>
              </a:rPr>
              <a:t>及其</a:t>
            </a:r>
            <a:r>
              <a:rPr lang="zh-CN" altLang="en-US" sz="1050" b="0" i="0" u="none" strike="noStrike" baseline="0">
                <a:latin typeface="FZSSK--GBK1-00+ZCEJDJ-16"/>
              </a:rPr>
              <a:t>精</a:t>
            </a:r>
            <a:r>
              <a:rPr lang="zh-CN" altLang="en-US" sz="1050" b="0" i="0" u="none" strike="noStrike" baseline="0">
                <a:latin typeface="FZSSK--GBK1-00+ZCEJDK-18"/>
              </a:rPr>
              <a:t>度</a:t>
            </a:r>
            <a:r>
              <a:rPr lang="zh-CN" altLang="en-US" sz="1050" b="0" i="0" u="none" strike="noStrike" baseline="0">
                <a:latin typeface="SSJ4+ZCEJDG-1"/>
              </a:rPr>
              <a:t>分</a:t>
            </a:r>
            <a:r>
              <a:rPr lang="zh-CN" altLang="en-US" sz="1050" b="0" i="0" u="none" strike="noStrike" baseline="0">
                <a:latin typeface="FZSSK--GBK1-00+ZCEJDK-18"/>
              </a:rPr>
              <a:t>析的</a:t>
            </a:r>
            <a:r>
              <a:rPr lang="zh-CN" altLang="en-US" sz="1050" b="0" i="0" u="none" strike="noStrike" baseline="0">
                <a:latin typeface="SSJ4+ZCEJDG-1"/>
              </a:rPr>
              <a:t>研究</a:t>
            </a:r>
            <a:r>
              <a:rPr lang="en-US" altLang="zh-CN" sz="1050" b="0" i="0" u="none" strike="noStrike" baseline="0">
                <a:latin typeface="SSJ4+ZCEJDG-1"/>
              </a:rPr>
              <a:t>-201</a:t>
            </a:r>
            <a:r>
              <a:rPr lang="en-US" altLang="zh-CN" sz="1050" b="0" i="0" u="none" strike="noStrike" baseline="0" dirty="0">
                <a:latin typeface="SSJ4+ZCEJDG-1"/>
              </a:rPr>
              <a:t>8</a:t>
            </a:r>
            <a:endParaRPr kumimoji="0" lang="zh-CN" alt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B8E1D0-E178-83C8-D67E-A76D01D58D87}"/>
              </a:ext>
            </a:extLst>
          </p:cNvPr>
          <p:cNvSpPr txBox="1"/>
          <p:nvPr/>
        </p:nvSpPr>
        <p:spPr>
          <a:xfrm>
            <a:off x="8507889" y="6455478"/>
            <a:ext cx="3200730" cy="234286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zh-CN" sz="1050"/>
              <a:t>(2) </a:t>
            </a:r>
            <a:r>
              <a:rPr lang="zh-CN" altLang="en-US" sz="1050" b="0" i="0" u="none" strike="noStrike" baseline="0">
                <a:latin typeface="FZDHTK--GBK1-0"/>
              </a:rPr>
              <a:t>基于标准球的机器人手眼标定方法改进研究 </a:t>
            </a:r>
            <a:r>
              <a:rPr lang="en-US" altLang="zh-CN" sz="1050" b="0" i="0" u="none" strike="noStrike" baseline="0">
                <a:latin typeface="SSJ4+ZCEJDG-1"/>
              </a:rPr>
              <a:t>-201</a:t>
            </a:r>
            <a:r>
              <a:rPr lang="en-US" altLang="zh-CN" sz="1050" dirty="0">
                <a:latin typeface="SSJ4+ZCEJDG-1"/>
              </a:rPr>
              <a:t>9</a:t>
            </a:r>
            <a:endParaRPr kumimoji="0" lang="zh-CN" alt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87CFA3-891D-2C67-4BEF-A30E397869EB}"/>
              </a:ext>
            </a:extLst>
          </p:cNvPr>
          <p:cNvSpPr txBox="1"/>
          <p:nvPr/>
        </p:nvSpPr>
        <p:spPr>
          <a:xfrm>
            <a:off x="430461" y="2564904"/>
            <a:ext cx="6886034" cy="4227687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/>
              <a:t>机械臂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ABB IRB 6700</a:t>
            </a:r>
          </a:p>
          <a:p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0.05mm</a:t>
            </a:r>
          </a:p>
          <a:p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相机 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LJ-G5001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(?)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</a:p>
          <a:p>
            <a:endParaRPr lang="en-US" altLang="zh-CN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标定物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直径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mm    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0.0015mm</a:t>
            </a: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直径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mm    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精度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0.002mm</a:t>
            </a:r>
          </a:p>
          <a:p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误差分析：本文的手眼矩阵方程高度依赖</a:t>
            </a:r>
            <a:r>
              <a:rPr lang="zh-CN" altLang="en-US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标定物尺寸精度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，其外在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点云拟合过程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处使用最小二乘法而非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RANSAC</a:t>
            </a: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对使用相机采集标定球数据的方法进行了优化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kern="100">
                <a:latin typeface="Times New Roman" panose="02020603050405020304" pitchFamily="18" charset="0"/>
                <a:ea typeface="宋体" panose="02010600030101010101" pitchFamily="2" charset="-122"/>
              </a:rPr>
              <a:t>使用标定物的固定精度误差代替变换姿态带来的累计误差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en-US" altLang="zh-CN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1" name="摘要缩放定位 10">
                <a:extLst>
                  <a:ext uri="{FF2B5EF4-FFF2-40B4-BE49-F238E27FC236}">
                    <a16:creationId xmlns:a16="http://schemas.microsoft.com/office/drawing/2014/main" id="{77285AA2-023D-73F8-11EC-8054510298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2105141"/>
                  </p:ext>
                </p:extLst>
              </p:nvPr>
            </p:nvGraphicFramePr>
            <p:xfrm>
              <a:off x="3313724" y="2564904"/>
              <a:ext cx="5698697" cy="2484276"/>
            </p:xfrm>
            <a:graphic>
              <a:graphicData uri="http://schemas.microsoft.com/office/powerpoint/2016/summaryzoom">
                <psuz:summaryZm>
                  <psuz:summaryZmObj sectionId="{102EB338-196D-4020-AC35-3B1173EF3245}" offsetFactorX="-5886" offsetFactorY="-2754">
                    <psuz:zmPr id="{2F8176DB-CED6-4CA2-8EEE-E8A18760F4A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27969" y="62639"/>
                          <a:ext cx="3974841" cy="223584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1" name="摘要缩放定位 10">
                <a:extLst>
                  <a:ext uri="{FF2B5EF4-FFF2-40B4-BE49-F238E27FC236}">
                    <a16:creationId xmlns:a16="http://schemas.microsoft.com/office/drawing/2014/main" id="{77285AA2-023D-73F8-11EC-8054510298E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313724" y="2564904"/>
                <a:ext cx="5698697" cy="2484276"/>
                <a:chOff x="3313724" y="2564904"/>
                <a:chExt cx="5698697" cy="2484276"/>
              </a:xfrm>
            </p:grpSpPr>
            <p:pic>
              <p:nvPicPr>
                <p:cNvPr id="12" name="图片 1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1693" y="2627543"/>
                  <a:ext cx="3974841" cy="223584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83087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2381760" y="-22553"/>
            <a:ext cx="10159263" cy="71524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2400" b="0" kern="1200" dirty="0">
                <a:solidFill>
                  <a:srgbClr val="737B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4C2776-55FD-AA0D-1302-50D8C8FFDEDD}"/>
              </a:ext>
            </a:extLst>
          </p:cNvPr>
          <p:cNvGrpSpPr/>
          <p:nvPr/>
        </p:nvGrpSpPr>
        <p:grpSpPr>
          <a:xfrm>
            <a:off x="441307" y="944724"/>
            <a:ext cx="11267312" cy="772746"/>
            <a:chOff x="445312" y="965462"/>
            <a:chExt cx="11267312" cy="772746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6168F1F-7C47-5E6F-EE43-BFFD33282752}"/>
                </a:ext>
              </a:extLst>
            </p:cNvPr>
            <p:cNvSpPr/>
            <p:nvPr/>
          </p:nvSpPr>
          <p:spPr>
            <a:xfrm>
              <a:off x="445312" y="1376771"/>
              <a:ext cx="11267311" cy="361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整个标定系统类似于论文</a:t>
              </a:r>
              <a:r>
                <a:rPr lang="en-US" altLang="zh-CN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1</a:t>
              </a:r>
              <a:r>
                <a:rPr lang="zh-CN" altLang="en-US" sz="1400" b="1">
                  <a:solidFill>
                    <a:srgbClr val="F2F2F2">
                      <a:lumMod val="10000"/>
                    </a:srgbClr>
                  </a:solidFill>
                  <a:latin typeface="+mj-lt"/>
                </a:rPr>
                <a:t>中眼在手上的标定方案</a:t>
              </a:r>
              <a:endParaRPr lang="en-US" altLang="zh-CN" sz="1400" b="1">
                <a:solidFill>
                  <a:srgbClr val="F2F2F2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4FB8CFC5-9CAB-1EA9-B5A3-BBA271B141FC}"/>
                </a:ext>
              </a:extLst>
            </p:cNvPr>
            <p:cNvSpPr/>
            <p:nvPr/>
          </p:nvSpPr>
          <p:spPr>
            <a:xfrm>
              <a:off x="445312" y="965462"/>
              <a:ext cx="11267312" cy="3188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noAutofit/>
            </a:bodyPr>
            <a:lstStyle/>
            <a:p>
              <a:pPr lvl="0"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No.3 </a:t>
              </a:r>
              <a:r>
                <a:rPr lang="zh-CN" altLang="en-US" sz="1800" b="0" i="0" u="none" strike="noStrike" baseline="0">
                  <a:latin typeface="AdobeHeitiStd-Regular"/>
                </a:rPr>
                <a:t>机器人激光检测手眼标定误差分析及优化</a:t>
              </a:r>
              <a:r>
                <a:rPr lang="en-US" altLang="zh-CN" sz="1800" b="0" i="0" u="none" strike="noStrike" baseline="0">
                  <a:latin typeface="AdobeHeitiStd-Regular"/>
                </a:rPr>
                <a:t>– eye to hand – </a:t>
              </a:r>
              <a:r>
                <a:rPr lang="zh-CN" altLang="en-US" sz="1800" b="0" i="0" u="none" strike="noStrike" baseline="0">
                  <a:latin typeface="AdobeHeitiStd-Regular"/>
                </a:rPr>
                <a:t>平均精度</a:t>
              </a:r>
              <a:r>
                <a:rPr lang="en-US" altLang="zh-CN" sz="1800" b="0" i="0" u="none" strike="noStrike" baseline="0">
                  <a:latin typeface="AdobeHeitiStd-Regular"/>
                </a:rPr>
                <a:t>(0.1495mm)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6E7BC98-7689-FDC5-7FD5-A8BDCBC5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07" y="1988840"/>
            <a:ext cx="2533164" cy="20344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4EF0A8-BC8F-FFB9-2B16-1D4FB7A7F1FD}"/>
              </a:ext>
            </a:extLst>
          </p:cNvPr>
          <p:cNvSpPr txBox="1"/>
          <p:nvPr/>
        </p:nvSpPr>
        <p:spPr>
          <a:xfrm>
            <a:off x="441307" y="4257092"/>
            <a:ext cx="3556596" cy="1007767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/>
              <a:t>本文充分相信标定物精度，使用标定物尺寸</a:t>
            </a:r>
            <a:endParaRPr lang="en-US" altLang="zh-CN" sz="1400"/>
          </a:p>
          <a:p>
            <a:pPr>
              <a:lnSpc>
                <a:spcPct val="150000"/>
              </a:lnSpc>
            </a:pPr>
            <a:r>
              <a:rPr lang="zh-CN" altLang="en-US" sz="1400"/>
              <a:t>作为标定球球心在机器人末端坐标系下的位</a:t>
            </a:r>
            <a:endParaRPr lang="en-US" altLang="zh-CN" sz="1400"/>
          </a:p>
          <a:p>
            <a:pPr>
              <a:lnSpc>
                <a:spcPct val="150000"/>
              </a:lnSpc>
            </a:pPr>
            <a:r>
              <a:rPr lang="zh-CN" altLang="en-US" sz="1400"/>
              <a:t>姿，从而建立手眼矩阵方程：</a:t>
            </a:r>
            <a:endParaRPr lang="zh-CN" altLang="en-US" sz="1400" dirty="0" err="1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95F9E2-130B-F172-EA46-1B7FCD0A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21" y="5272050"/>
            <a:ext cx="1771650" cy="4000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84F0D1B-46AF-2521-78BD-44719AC4CD6F}"/>
              </a:ext>
            </a:extLst>
          </p:cNvPr>
          <p:cNvSpPr txBox="1"/>
          <p:nvPr/>
        </p:nvSpPr>
        <p:spPr>
          <a:xfrm>
            <a:off x="441307" y="5697832"/>
            <a:ext cx="5541114" cy="1007767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/>
              <a:t>设手眼矩阵为</a:t>
            </a:r>
            <a:r>
              <a:rPr lang="en-US" altLang="zh-CN" sz="1400"/>
              <a:t>A</a:t>
            </a:r>
            <a:r>
              <a:rPr lang="zh-CN" altLang="en-US" sz="1400"/>
              <a:t>，则有</a:t>
            </a:r>
            <a:r>
              <a:rPr lang="en-US" altLang="zh-CN" sz="1400"/>
              <a:t>ACi=Bi -&gt; Δ = ACi – Bi</a:t>
            </a:r>
          </a:p>
          <a:p>
            <a:pPr>
              <a:lnSpc>
                <a:spcPct val="150000"/>
              </a:lnSpc>
            </a:pPr>
            <a:r>
              <a:rPr lang="en-US" altLang="zh-CN" sz="1400"/>
              <a:t>[</a:t>
            </a:r>
            <a:r>
              <a:rPr lang="zh-CN" altLang="en-US" sz="1400"/>
              <a:t>相较于论文</a:t>
            </a:r>
            <a:r>
              <a:rPr lang="en-US" altLang="zh-CN" sz="1400"/>
              <a:t>(2)</a:t>
            </a:r>
            <a:r>
              <a:rPr lang="zh-CN" altLang="en-US" sz="1400"/>
              <a:t>中的求解方程，这样的方法</a:t>
            </a:r>
            <a:endParaRPr lang="en-US" altLang="zh-CN" sz="1400"/>
          </a:p>
          <a:p>
            <a:pPr>
              <a:lnSpc>
                <a:spcPct val="150000"/>
              </a:lnSpc>
            </a:pPr>
            <a:r>
              <a:rPr lang="zh-CN" altLang="en-US" sz="1400"/>
              <a:t>可以减少姿态变换造成的累计误差，但需要充分依赖标定物的精度</a:t>
            </a:r>
            <a:r>
              <a:rPr lang="en-US" altLang="zh-CN" sz="1400"/>
              <a:t>]</a:t>
            </a:r>
            <a:endParaRPr lang="zh-CN" altLang="en-US" sz="1400" dirty="0" err="1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1D5B195-EE25-6E48-54F0-85D578ED9506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219605" y="3789040"/>
            <a:ext cx="996075" cy="4680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EAA7914-A5B9-D3A9-2545-C2EC8F795D83}"/>
              </a:ext>
            </a:extLst>
          </p:cNvPr>
          <p:cNvSpPr txBox="1"/>
          <p:nvPr/>
        </p:nvSpPr>
        <p:spPr>
          <a:xfrm>
            <a:off x="3395700" y="1959806"/>
            <a:ext cx="2554720" cy="288147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zh-CN" altLang="en-US" sz="1400"/>
              <a:t>线激光相机采集数据误差分析</a:t>
            </a:r>
            <a:endParaRPr lang="zh-CN" altLang="en-US" sz="1400" dirty="0" err="1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0" name="摘要缩放定位 19">
                <a:extLst>
                  <a:ext uri="{FF2B5EF4-FFF2-40B4-BE49-F238E27FC236}">
                    <a16:creationId xmlns:a16="http://schemas.microsoft.com/office/drawing/2014/main" id="{54458CC3-B922-F47A-1FE6-2349F23669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0889068"/>
                  </p:ext>
                </p:extLst>
              </p:nvPr>
            </p:nvGraphicFramePr>
            <p:xfrm>
              <a:off x="3511259" y="2191180"/>
              <a:ext cx="2248260" cy="1259717"/>
            </p:xfrm>
            <a:graphic>
              <a:graphicData uri="http://schemas.microsoft.com/office/powerpoint/2016/summaryzoom">
                <psuz:summaryZm>
                  <psuz:summaryZmObj sectionId="{E06EB50F-9A5B-4677-88A5-EE643E7BE655}" offsetFactorX="-6225" offsetFactorY="6008" scaleFactorX="99095" scaleFactorY="99095">
                    <psuz:zmPr id="{D8FF2B66-592C-4016-9FDD-E0EC5B31A9A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0" y="136231"/>
                          <a:ext cx="1997305" cy="11234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0" name="摘要缩放定位 19">
                <a:extLst>
                  <a:ext uri="{FF2B5EF4-FFF2-40B4-BE49-F238E27FC236}">
                    <a16:creationId xmlns:a16="http://schemas.microsoft.com/office/drawing/2014/main" id="{54458CC3-B922-F47A-1FE6-2349F236693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511259" y="2191180"/>
                <a:ext cx="2248260" cy="1259717"/>
                <a:chOff x="3511259" y="2191180"/>
                <a:chExt cx="2248260" cy="1259717"/>
              </a:xfrm>
            </p:grpSpPr>
            <p:pic>
              <p:nvPicPr>
                <p:cNvPr id="5" name="图片 5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1269" y="2327411"/>
                  <a:ext cx="1997305" cy="112348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D621DBE4-ABE6-A311-BE0D-509B2620F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079" y="2005220"/>
            <a:ext cx="3029631" cy="2054181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F9AA784-5CC4-FBC0-5CDC-A8AE1FBD0F92}"/>
              </a:ext>
            </a:extLst>
          </p:cNvPr>
          <p:cNvCxnSpPr>
            <a:cxnSpLocks/>
          </p:cNvCxnSpPr>
          <p:nvPr/>
        </p:nvCxnSpPr>
        <p:spPr>
          <a:xfrm>
            <a:off x="8884745" y="4158060"/>
            <a:ext cx="0" cy="7111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4C201AF8-ABCE-7C22-A35B-CDDCEA637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541" y="1947524"/>
            <a:ext cx="2841228" cy="203884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C9D7DBC-4308-5591-8F62-89ABDC497FE1}"/>
              </a:ext>
            </a:extLst>
          </p:cNvPr>
          <p:cNvSpPr txBox="1"/>
          <p:nvPr/>
        </p:nvSpPr>
        <p:spPr>
          <a:xfrm>
            <a:off x="6209580" y="4996245"/>
            <a:ext cx="5755067" cy="1654098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0" i="0" u="none" strike="noStrike" baseline="0">
                <a:latin typeface="AdobeHeitiStd-Regular"/>
              </a:rPr>
              <a:t>扫描过程中，高偏差点主要集中在数据两端与中部</a:t>
            </a:r>
            <a:r>
              <a:rPr lang="zh-CN" altLang="en-US" sz="1400" b="0" i="0" u="none" strike="noStrike" baseline="0">
                <a:latin typeface="SSJ0+ZKYGQO-4"/>
              </a:rPr>
              <a:t>。</a:t>
            </a:r>
            <a:r>
              <a:rPr lang="zh-CN" altLang="en-US" sz="1400" b="0" i="0" u="none" strike="noStrike" baseline="0">
                <a:latin typeface="AdobeHeitiStd-Regular"/>
              </a:rPr>
              <a:t>且两侧数据离散点数和偏差值随截面拟合半径增大而减小，中部数据越靠近中心偏差越大</a:t>
            </a:r>
            <a:r>
              <a:rPr lang="zh-CN" altLang="en-US" sz="1400" b="0" i="0" u="none" strike="noStrike" baseline="0">
                <a:latin typeface="SSJ0+ZKYGQO-4"/>
              </a:rPr>
              <a:t>。</a:t>
            </a:r>
            <a:endParaRPr lang="en-US" altLang="zh-CN" sz="1400" b="0" i="0" u="none" strike="noStrike" baseline="0">
              <a:latin typeface="SSJ0+ZKYGQO-4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0" i="0" u="none" strike="noStrike" baseline="0">
                <a:latin typeface="AdobeHeitiStd-Regular"/>
              </a:rPr>
              <a:t>综上分析，标定时，尽量控制机器人在标准球最大半径附近区域范围扫描，可以降低整体误差</a:t>
            </a:r>
            <a:r>
              <a:rPr lang="zh-CN" altLang="en-US" sz="1400" b="0" i="0" u="none" strike="noStrike" baseline="0">
                <a:latin typeface="SSJ0+ZKYGQO-4"/>
              </a:rPr>
              <a:t>。</a:t>
            </a:r>
            <a:r>
              <a:rPr lang="zh-CN" altLang="en-US" sz="1400" b="0" i="0" u="none" strike="noStrike" baseline="0">
                <a:latin typeface="AdobeHeitiStd-Regular"/>
              </a:rPr>
              <a:t>同时通过寻找优化算法，进一步降低两端和中部离散点拟合偏差的影响</a:t>
            </a:r>
            <a:r>
              <a:rPr lang="zh-CN" altLang="en-US" sz="1400" b="0" i="0" u="none" strike="noStrike" baseline="0">
                <a:latin typeface="SSJ0+ZKYGQO-4"/>
              </a:rPr>
              <a:t>。</a:t>
            </a:r>
            <a:r>
              <a:rPr lang="en-US" altLang="zh-CN" sz="1400" b="0" i="0" u="none" strike="noStrike" baseline="0">
                <a:latin typeface="SSJ0+ZKYGQO-4"/>
              </a:rPr>
              <a:t>[</a:t>
            </a:r>
            <a:r>
              <a:rPr lang="zh-CN" altLang="en-US" sz="1400">
                <a:latin typeface="SSJ0+ZKYGQO-4"/>
              </a:rPr>
              <a:t>需进行实验验证</a:t>
            </a:r>
            <a:r>
              <a:rPr lang="en-US" altLang="zh-CN" sz="1400" b="0" i="0" u="none" strike="noStrike" baseline="0">
                <a:latin typeface="SSJ0+ZKYGQO-4"/>
              </a:rPr>
              <a:t>]</a:t>
            </a:r>
            <a:endParaRPr lang="zh-CN" altLang="en-US" sz="1400" dirty="0" err="1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B203F6D-FC8F-D3E8-40BE-9313FD5CA74C}"/>
              </a:ext>
            </a:extLst>
          </p:cNvPr>
          <p:cNvSpPr txBox="1"/>
          <p:nvPr/>
        </p:nvSpPr>
        <p:spPr>
          <a:xfrm>
            <a:off x="6272249" y="4221183"/>
            <a:ext cx="2554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  <a:latin typeface="AdobeHeitiStd-Regular"/>
              </a:rPr>
              <a:t>[</a:t>
            </a:r>
            <a:r>
              <a:rPr lang="zh-CN" altLang="en-US" sz="1400">
                <a:solidFill>
                  <a:srgbClr val="FF0000"/>
                </a:solidFill>
                <a:latin typeface="AdobeHeitiStd-Regular"/>
              </a:rPr>
              <a:t>增大扫描半径可提高整体</a:t>
            </a:r>
            <a:endParaRPr lang="en-US" altLang="zh-CN" sz="1400">
              <a:solidFill>
                <a:srgbClr val="FF0000"/>
              </a:solidFill>
              <a:latin typeface="AdobeHeitiStd-Regular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AdobeHeitiStd-Regular"/>
              </a:rPr>
              <a:t>拟合精度 </a:t>
            </a:r>
            <a:r>
              <a:rPr lang="en-US" altLang="zh-CN" sz="1400">
                <a:solidFill>
                  <a:srgbClr val="FF0000"/>
                </a:solidFill>
                <a:latin typeface="AdobeHeitiStd-Regular"/>
              </a:rPr>
              <a:t>-&gt; </a:t>
            </a:r>
            <a:r>
              <a:rPr lang="zh-CN" altLang="en-US" sz="1400">
                <a:solidFill>
                  <a:srgbClr val="FF0000"/>
                </a:solidFill>
                <a:latin typeface="AdobeHeitiStd-Regular"/>
              </a:rPr>
              <a:t>影响手眼标定精度</a:t>
            </a:r>
            <a:r>
              <a:rPr lang="en-US" altLang="zh-CN" sz="1400">
                <a:solidFill>
                  <a:srgbClr val="FF0000"/>
                </a:solidFill>
                <a:latin typeface="AdobeHeitiStd-Regular"/>
              </a:rPr>
              <a:t>]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FFA9C6D-5680-6354-44D4-D9449E932435}"/>
              </a:ext>
            </a:extLst>
          </p:cNvPr>
          <p:cNvSpPr txBox="1"/>
          <p:nvPr/>
        </p:nvSpPr>
        <p:spPr>
          <a:xfrm>
            <a:off x="9000298" y="4184548"/>
            <a:ext cx="2554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  <a:latin typeface="AdobeHeitiStd-Regular"/>
              </a:rPr>
              <a:t>[</a:t>
            </a:r>
            <a:r>
              <a:rPr lang="zh-CN" altLang="en-US" sz="1400">
                <a:solidFill>
                  <a:srgbClr val="FF0000"/>
                </a:solidFill>
                <a:latin typeface="AdobeHeitiStd-Regular"/>
              </a:rPr>
              <a:t>针对误差较高的部分区域进行</a:t>
            </a:r>
            <a:endParaRPr lang="en-US" altLang="zh-CN" sz="1400">
              <a:solidFill>
                <a:srgbClr val="FF0000"/>
              </a:solidFill>
              <a:latin typeface="AdobeHeitiStd-Regular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AdobeHeitiStd-Regular"/>
              </a:rPr>
              <a:t>特定处理可进一步提高精度</a:t>
            </a:r>
            <a:r>
              <a:rPr lang="en-US" altLang="zh-CN" sz="1400">
                <a:solidFill>
                  <a:srgbClr val="FF0000"/>
                </a:solidFill>
                <a:latin typeface="AdobeHeitiStd-Regular"/>
              </a:rPr>
              <a:t>]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257839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KKOFORMATS" val="&lt;?xml version=&quot;1.0&quot; encoding=&quot;utf-8&quot;?&gt;&lt;MekkoFormats&gt;&lt;NumberFormat DecimalSeparator=&quot;,&quot; ThousandSeparator=&quot;.&quot; NegativeNumberFormat=&quot;1&quot; /&gt;&lt;/MekkoFormats&gt;"/>
  <p:tag name="THINKCELLUNDODONOTDELETE" val="0"/>
  <p:tag name="COMMONDATA" val="eyJoZGlkIjoiNmRiZmUxNmMxNzQ4ZmU4YjA2YWY2NjQwZWQyNGNlN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UKA Logo">
  <a:themeElements>
    <a:clrScheme name="KUKA-Designfarben">
      <a:dk1>
        <a:srgbClr val="737B82"/>
      </a:dk1>
      <a:lt1>
        <a:sysClr val="window" lastClr="FFFFFF"/>
      </a:lt1>
      <a:dk2>
        <a:srgbClr val="ABB0B4"/>
      </a:dk2>
      <a:lt2>
        <a:srgbClr val="F2F2F2"/>
      </a:lt2>
      <a:accent1>
        <a:srgbClr val="A4A7AA"/>
      </a:accent1>
      <a:accent2>
        <a:srgbClr val="2B5885"/>
      </a:accent2>
      <a:accent3>
        <a:srgbClr val="2B3035"/>
      </a:accent3>
      <a:accent4>
        <a:srgbClr val="676C71"/>
      </a:accent4>
      <a:accent5>
        <a:srgbClr val="B8D0E8"/>
      </a:accent5>
      <a:accent6>
        <a:srgbClr val="FF5800"/>
      </a:accent6>
      <a:hlink>
        <a:srgbClr val="E4E5E6"/>
      </a:hlink>
      <a:folHlink>
        <a:srgbClr val="737B82"/>
      </a:folHlink>
    </a:clrScheme>
    <a:fontScheme name="KUK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FF5800"/>
            </a:gs>
            <a:gs pos="100000">
              <a:srgbClr val="FF4100"/>
            </a:gs>
          </a:gsLst>
          <a:lin ang="18900000" scaled="1"/>
          <a:tileRect/>
        </a:gradFill>
        <a:ln>
          <a:noFill/>
        </a:ln>
      </a:spPr>
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<a:noAutofit/>
      </a:bodyPr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KA Mission Statement">
  <a:themeElements>
    <a:clrScheme name="KUKA-Designfarben">
      <a:dk1>
        <a:srgbClr val="737B82"/>
      </a:dk1>
      <a:lt1>
        <a:sysClr val="window" lastClr="FFFFFF"/>
      </a:lt1>
      <a:dk2>
        <a:srgbClr val="ABB0B4"/>
      </a:dk2>
      <a:lt2>
        <a:srgbClr val="F2F2F2"/>
      </a:lt2>
      <a:accent1>
        <a:srgbClr val="A4A7AA"/>
      </a:accent1>
      <a:accent2>
        <a:srgbClr val="2B5885"/>
      </a:accent2>
      <a:accent3>
        <a:srgbClr val="2B3035"/>
      </a:accent3>
      <a:accent4>
        <a:srgbClr val="676C71"/>
      </a:accent4>
      <a:accent5>
        <a:srgbClr val="B8D0E8"/>
      </a:accent5>
      <a:accent6>
        <a:srgbClr val="FF5800"/>
      </a:accent6>
      <a:hlink>
        <a:srgbClr val="E4E5E6"/>
      </a:hlink>
      <a:folHlink>
        <a:srgbClr val="737B82"/>
      </a:folHlink>
    </a:clrScheme>
    <a:fontScheme name="KUK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FF5800"/>
            </a:gs>
            <a:gs pos="100000">
              <a:srgbClr val="FF4100"/>
            </a:gs>
          </a:gsLst>
          <a:lin ang="18900000" scaled="1"/>
          <a:tileRect/>
        </a:gradFill>
        <a:ln>
          <a:noFill/>
        </a:ln>
      </a:spPr>
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<a:noAutofit/>
      </a:bodyPr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UKA Slide master white">
  <a:themeElements>
    <a:clrScheme name="KUKA-Designfarben">
      <a:dk1>
        <a:srgbClr val="737B82"/>
      </a:dk1>
      <a:lt1>
        <a:sysClr val="window" lastClr="FFFFFF"/>
      </a:lt1>
      <a:dk2>
        <a:srgbClr val="ABB0B4"/>
      </a:dk2>
      <a:lt2>
        <a:srgbClr val="F2F2F2"/>
      </a:lt2>
      <a:accent1>
        <a:srgbClr val="A4A7AA"/>
      </a:accent1>
      <a:accent2>
        <a:srgbClr val="2B5885"/>
      </a:accent2>
      <a:accent3>
        <a:srgbClr val="2B3035"/>
      </a:accent3>
      <a:accent4>
        <a:srgbClr val="676C71"/>
      </a:accent4>
      <a:accent5>
        <a:srgbClr val="B8D0E8"/>
      </a:accent5>
      <a:accent6>
        <a:srgbClr val="FF5800"/>
      </a:accent6>
      <a:hlink>
        <a:srgbClr val="737B82"/>
      </a:hlink>
      <a:folHlink>
        <a:srgbClr val="E4E5E6"/>
      </a:folHlink>
    </a:clrScheme>
    <a:fontScheme name="KUK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FF5800"/>
            </a:gs>
            <a:gs pos="100000">
              <a:srgbClr val="FF4100"/>
            </a:gs>
          </a:gsLst>
          <a:lin ang="18900000" scaled="1"/>
          <a:tileRect/>
        </a:gradFill>
        <a:ln>
          <a:noFill/>
        </a:ln>
      </a:spPr>
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<a:noAutofit/>
      </a:bodyPr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72000" tIns="36000" rIns="72000" bIns="3600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-Branding-Master">
  <a:themeElements>
    <a:clrScheme name="KUKA-Designfarben">
      <a:dk1>
        <a:srgbClr val="737B82"/>
      </a:dk1>
      <a:lt1>
        <a:sysClr val="window" lastClr="FFFFFF"/>
      </a:lt1>
      <a:dk2>
        <a:srgbClr val="ABB0B4"/>
      </a:dk2>
      <a:lt2>
        <a:srgbClr val="F2F2F2"/>
      </a:lt2>
      <a:accent1>
        <a:srgbClr val="A4A7AA"/>
      </a:accent1>
      <a:accent2>
        <a:srgbClr val="2B5885"/>
      </a:accent2>
      <a:accent3>
        <a:srgbClr val="2B3035"/>
      </a:accent3>
      <a:accent4>
        <a:srgbClr val="676C71"/>
      </a:accent4>
      <a:accent5>
        <a:srgbClr val="B8D0E8"/>
      </a:accent5>
      <a:accent6>
        <a:srgbClr val="FF5800"/>
      </a:accent6>
      <a:hlink>
        <a:srgbClr val="737B82"/>
      </a:hlink>
      <a:folHlink>
        <a:srgbClr val="E4E5E6"/>
      </a:folHlink>
    </a:clrScheme>
    <a:fontScheme name="KUK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FF5800"/>
            </a:gs>
            <a:gs pos="100000">
              <a:srgbClr val="FF4100"/>
            </a:gs>
          </a:gsLst>
          <a:lin ang="18900000" scaled="1"/>
          <a:tileRect/>
        </a:gradFill>
        <a:ln>
          <a:noFill/>
        </a:ln>
      </a:spPr>
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<a:noAutofit/>
      </a:bodyPr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72000" tIns="36000" rIns="72000" bIns="3600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55DEDF5E0E165418438F3A8E1E07983" ma:contentTypeVersion="12" ma:contentTypeDescription="Ein neues Dokument erstellen." ma:contentTypeScope="" ma:versionID="c0abe3c141b06d403cee03eaa3ffeb9c">
  <xsd:schema xmlns:xsd="http://www.w3.org/2001/XMLSchema" xmlns:xs="http://www.w3.org/2001/XMLSchema" xmlns:p="http://schemas.microsoft.com/office/2006/metadata/properties" xmlns:ns2="b1382ac6-32b3-4cbd-92e1-28623f0eadee" xmlns:ns3="7ba21051-8c06-42e0-834c-534fd8090889" targetNamespace="http://schemas.microsoft.com/office/2006/metadata/properties" ma:root="true" ma:fieldsID="cf294e3c81bbcf800f6def5926d1faa1" ns2:_="" ns3:_="">
    <xsd:import namespace="b1382ac6-32b3-4cbd-92e1-28623f0eadee"/>
    <xsd:import namespace="7ba21051-8c06-42e0-834c-534fd80908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82ac6-32b3-4cbd-92e1-28623f0ead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a21051-8c06-42e0-834c-534fd809088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B86678-CA18-465A-9B28-90FBDA9F4F38}">
  <ds:schemaRefs/>
</ds:datastoreItem>
</file>

<file path=customXml/itemProps2.xml><?xml version="1.0" encoding="utf-8"?>
<ds:datastoreItem xmlns:ds="http://schemas.openxmlformats.org/officeDocument/2006/customXml" ds:itemID="{F7CD9B9D-3863-4A79-9C1A-3B9E85D19617}">
  <ds:schemaRefs/>
</ds:datastoreItem>
</file>

<file path=customXml/itemProps3.xml><?xml version="1.0" encoding="utf-8"?>
<ds:datastoreItem xmlns:ds="http://schemas.openxmlformats.org/officeDocument/2006/customXml" ds:itemID="{BBF9AE63-61D6-4761-87B2-30BEEB09D29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KUKA_PowerPoint_150519</Template>
  <TotalTime>3356</TotalTime>
  <Words>2564</Words>
  <Application>Microsoft Office PowerPoint</Application>
  <PresentationFormat>宽屏</PresentationFormat>
  <Paragraphs>303</Paragraphs>
  <Slides>22</Slides>
  <Notes>15</Notes>
  <HiddenSlides>6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58" baseType="lpstr">
      <vt:lpstr>AdobeHeitiStd-Regular</vt:lpstr>
      <vt:lpstr>DY3+ZCEJDL-23</vt:lpstr>
      <vt:lpstr>E-BX+ZCEJDK-21</vt:lpstr>
      <vt:lpstr>FZDHTK--GBK1-0</vt:lpstr>
      <vt:lpstr>FZSSK--GBK1-00+ZCEJDH-7</vt:lpstr>
      <vt:lpstr>FZSSK--GBK1-00+ZCEJDJ-16</vt:lpstr>
      <vt:lpstr>FZSSK--GBK1-00+ZCEJDK-18</vt:lpstr>
      <vt:lpstr>FZSSK--GBK1-00+ZCEJDK-22</vt:lpstr>
      <vt:lpstr>FZSSK--GBK1-00+ZCEJDL-25</vt:lpstr>
      <vt:lpstr>FZSSK--GBK1-00+ZCEJDl-46</vt:lpstr>
      <vt:lpstr>FZSSK--GBK1-00+ZCEJDM-26</vt:lpstr>
      <vt:lpstr>FZSSK--GBK1-00+ZCEJDM-28</vt:lpstr>
      <vt:lpstr>FZSSK--GBK1-00+ZCEJDO-32</vt:lpstr>
      <vt:lpstr>FZSSK--GBK1-00+ZCEJDP-34</vt:lpstr>
      <vt:lpstr>FZSSK--GBK1-00+ZCEJDT-37</vt:lpstr>
      <vt:lpstr>FZSSK--GBK1-00+ZCEJDZ-41</vt:lpstr>
      <vt:lpstr>FZXBSK--GBK1-0</vt:lpstr>
      <vt:lpstr>HTJ0+ZCEJDG-4</vt:lpstr>
      <vt:lpstr>SSJ0+ZKYGQO-4</vt:lpstr>
      <vt:lpstr>SSJ4+ZCEJDG-1</vt:lpstr>
      <vt:lpstr>等线</vt:lpstr>
      <vt:lpstr>黑体</vt:lpstr>
      <vt:lpstr>宋体</vt:lpstr>
      <vt:lpstr>微软雅黑</vt:lpstr>
      <vt:lpstr>Arial</vt:lpstr>
      <vt:lpstr>Calibri</vt:lpstr>
      <vt:lpstr>Calibri Light</vt:lpstr>
      <vt:lpstr>Consolas</vt:lpstr>
      <vt:lpstr>Symbol</vt:lpstr>
      <vt:lpstr>Times New Roman</vt:lpstr>
      <vt:lpstr>Wingdings</vt:lpstr>
      <vt:lpstr>KUKA Logo</vt:lpstr>
      <vt:lpstr>KUKA Mission Statement</vt:lpstr>
      <vt:lpstr>KUKA Slide master white</vt:lpstr>
      <vt:lpstr>Co-Branding-Master</vt:lpstr>
      <vt:lpstr>think-cell Slide</vt:lpstr>
      <vt:lpstr>东北大学联合培养 学习汇报总结 </vt:lpstr>
      <vt:lpstr>海康 &amp; LMI相机扫描图对比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Master 16:9 | english</dc:title>
  <dc:creator>Daniel Krempels</dc:creator>
  <cp:lastModifiedBy>Zhang, Austin</cp:lastModifiedBy>
  <cp:revision>752</cp:revision>
  <cp:lastPrinted>2019-11-15T08:52:00Z</cp:lastPrinted>
  <dcterms:created xsi:type="dcterms:W3CDTF">2015-06-10T12:34:00Z</dcterms:created>
  <dcterms:modified xsi:type="dcterms:W3CDTF">2023-11-10T05:04:16Z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0x010100B55DEDF5E0E165418438F3A8E1E07983</vt:lpwstr>
  </property>
  <property fmtid="{D5CDD505-2E9C-101B-9397-08002B2CF9AE}" pid="3" name="KukaCompany">
    <vt:lpwstr>2;#Gesamtkonzern|702b5c62-9db0-4811-ad0f-cc7253cf7e05</vt:lpwstr>
  </property>
  <property fmtid="{D5CDD505-2E9C-101B-9397-08002B2CF9AE}" pid="4" name="Order">
    <vt:r8>22600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MSIP_Label_84cd5f7d-7b83-4283-955a-1c8f87de4977_Enabled">
    <vt:lpwstr>true</vt:lpwstr>
  </property>
  <property fmtid="{D5CDD505-2E9C-101B-9397-08002B2CF9AE}" pid="9" name="MSIP_Label_84cd5f7d-7b83-4283-955a-1c8f87de4977_SetDate">
    <vt:lpwstr>2022-09-28T03:25:23Z</vt:lpwstr>
  </property>
  <property fmtid="{D5CDD505-2E9C-101B-9397-08002B2CF9AE}" pid="10" name="MSIP_Label_84cd5f7d-7b83-4283-955a-1c8f87de4977_Method">
    <vt:lpwstr>Privileged</vt:lpwstr>
  </property>
  <property fmtid="{D5CDD505-2E9C-101B-9397-08002B2CF9AE}" pid="11" name="MSIP_Label_84cd5f7d-7b83-4283-955a-1c8f87de4977_Name">
    <vt:lpwstr>Confidential KUKA Group</vt:lpwstr>
  </property>
  <property fmtid="{D5CDD505-2E9C-101B-9397-08002B2CF9AE}" pid="12" name="MSIP_Label_84cd5f7d-7b83-4283-955a-1c8f87de4977_SiteId">
    <vt:lpwstr>5a5c4bcf-d285-44af-8f19-ca72d454f6f7</vt:lpwstr>
  </property>
  <property fmtid="{D5CDD505-2E9C-101B-9397-08002B2CF9AE}" pid="13" name="MSIP_Label_84cd5f7d-7b83-4283-955a-1c8f87de4977_ActionId">
    <vt:lpwstr>0f4f1cb8-7d09-4afa-8402-d75dcedcf225</vt:lpwstr>
  </property>
  <property fmtid="{D5CDD505-2E9C-101B-9397-08002B2CF9AE}" pid="14" name="MSIP_Label_84cd5f7d-7b83-4283-955a-1c8f87de4977_ContentBits">
    <vt:lpwstr>2</vt:lpwstr>
  </property>
  <property fmtid="{D5CDD505-2E9C-101B-9397-08002B2CF9AE}" pid="15" name="ICV">
    <vt:lpwstr>42C7BBF57BD940FBBECEDE90A8256779_13</vt:lpwstr>
  </property>
  <property fmtid="{D5CDD505-2E9C-101B-9397-08002B2CF9AE}" pid="16" name="KSOProductBuildVer">
    <vt:lpwstr>2052-12.1.0.15120</vt:lpwstr>
  </property>
</Properties>
</file>